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1316" r:id="rId5"/>
    <p:sldId id="1330" r:id="rId6"/>
    <p:sldId id="1292" r:id="rId7"/>
    <p:sldId id="1329" r:id="rId8"/>
    <p:sldId id="1350" r:id="rId9"/>
    <p:sldId id="1302" r:id="rId10"/>
    <p:sldId id="1324" r:id="rId11"/>
    <p:sldId id="1339" r:id="rId12"/>
    <p:sldId id="1347" r:id="rId13"/>
    <p:sldId id="1325" r:id="rId14"/>
    <p:sldId id="1320" r:id="rId15"/>
    <p:sldId id="1327" r:id="rId16"/>
    <p:sldId id="1348" r:id="rId17"/>
    <p:sldId id="1349" r:id="rId18"/>
    <p:sldId id="1297" r:id="rId19"/>
    <p:sldId id="1296" r:id="rId20"/>
    <p:sldId id="1249" r:id="rId21"/>
    <p:sldId id="1246" r:id="rId22"/>
    <p:sldId id="1237" r:id="rId23"/>
    <p:sldId id="1321" r:id="rId24"/>
    <p:sldId id="1331" r:id="rId25"/>
    <p:sldId id="1309" r:id="rId26"/>
    <p:sldId id="1306" r:id="rId27"/>
    <p:sldId id="1311" r:id="rId28"/>
    <p:sldId id="1299" r:id="rId29"/>
    <p:sldId id="1298" r:id="rId30"/>
    <p:sldId id="1301" r:id="rId31"/>
    <p:sldId id="1315" r:id="rId32"/>
    <p:sldId id="1318" r:id="rId33"/>
    <p:sldId id="1267" r:id="rId34"/>
    <p:sldId id="1319" r:id="rId35"/>
    <p:sldId id="1332" r:id="rId36"/>
    <p:sldId id="1328" r:id="rId37"/>
    <p:sldId id="1098" r:id="rId38"/>
    <p:sldId id="1322" r:id="rId39"/>
    <p:sldId id="1333" r:id="rId40"/>
    <p:sldId id="1334" r:id="rId41"/>
    <p:sldId id="1236" r:id="rId42"/>
    <p:sldId id="1274" r:id="rId43"/>
    <p:sldId id="1314" r:id="rId44"/>
    <p:sldId id="13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AFA5-EC34-F341-9425-63B836D0D919}" type="datetimeFigureOut">
              <a:rPr lang="en-US" smtClean="0"/>
              <a:t>8/28/22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1B569-CC12-2B45-9B13-715C5A5B31BB}" type="slidenum">
              <a:rPr lang="en-US" smtClean="0"/>
              <a:t>‹#›</a:t>
            </a:fld>
            <a:endParaRPr lang="en-US"/>
          </a:p>
        </p:txBody>
      </p:sp>
    </p:spTree>
    <p:extLst>
      <p:ext uri="{BB962C8B-B14F-4D97-AF65-F5344CB8AC3E}">
        <p14:creationId xmlns:p14="http://schemas.microsoft.com/office/powerpoint/2010/main" val="294294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1BD2B-FB2E-0B48-9342-A7519E89A230}" type="slidenum">
              <a:rPr lang="en-US" smtClean="0"/>
              <a:t>20</a:t>
            </a:fld>
            <a:endParaRPr lang="en-US" dirty="0"/>
          </a:p>
        </p:txBody>
      </p:sp>
    </p:spTree>
    <p:extLst>
      <p:ext uri="{BB962C8B-B14F-4D97-AF65-F5344CB8AC3E}">
        <p14:creationId xmlns:p14="http://schemas.microsoft.com/office/powerpoint/2010/main" val="257699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1BD2B-FB2E-0B48-9342-A7519E89A230}" type="slidenum">
              <a:rPr lang="en-US" smtClean="0"/>
              <a:t>22</a:t>
            </a:fld>
            <a:endParaRPr lang="en-US" dirty="0"/>
          </a:p>
        </p:txBody>
      </p:sp>
    </p:spTree>
    <p:extLst>
      <p:ext uri="{BB962C8B-B14F-4D97-AF65-F5344CB8AC3E}">
        <p14:creationId xmlns:p14="http://schemas.microsoft.com/office/powerpoint/2010/main" val="176525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1BD2B-FB2E-0B48-9342-A7519E89A230}" type="slidenum">
              <a:rPr lang="en-US" smtClean="0"/>
              <a:t>33</a:t>
            </a:fld>
            <a:endParaRPr lang="en-US" dirty="0"/>
          </a:p>
        </p:txBody>
      </p:sp>
    </p:spTree>
    <p:extLst>
      <p:ext uri="{BB962C8B-B14F-4D97-AF65-F5344CB8AC3E}">
        <p14:creationId xmlns:p14="http://schemas.microsoft.com/office/powerpoint/2010/main" val="144679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1BD2B-FB2E-0B48-9342-A7519E89A230}" type="slidenum">
              <a:rPr lang="en-US" smtClean="0"/>
              <a:t>37</a:t>
            </a:fld>
            <a:endParaRPr lang="en-US" dirty="0"/>
          </a:p>
        </p:txBody>
      </p:sp>
    </p:spTree>
    <p:extLst>
      <p:ext uri="{BB962C8B-B14F-4D97-AF65-F5344CB8AC3E}">
        <p14:creationId xmlns:p14="http://schemas.microsoft.com/office/powerpoint/2010/main" val="210570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8523-6D98-10E4-64F2-BA377FA89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6BAB5-A0FE-B5ED-F03B-735199777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76B734-A09C-8793-C7F1-E8968545FA68}"/>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5" name="Footer Placeholder 4">
            <a:extLst>
              <a:ext uri="{FF2B5EF4-FFF2-40B4-BE49-F238E27FC236}">
                <a16:creationId xmlns:a16="http://schemas.microsoft.com/office/drawing/2014/main" id="{C96550B5-E062-1D71-F16A-47CE649E5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3389B-956A-37A4-DE28-36FF756CD7F1}"/>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505620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A614-C00E-31FC-B88B-BA46572B29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91A097-C64C-2801-5708-9310369BA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EFBCB-AD6A-0BF9-40F5-27158CCF219E}"/>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5" name="Footer Placeholder 4">
            <a:extLst>
              <a:ext uri="{FF2B5EF4-FFF2-40B4-BE49-F238E27FC236}">
                <a16:creationId xmlns:a16="http://schemas.microsoft.com/office/drawing/2014/main" id="{1EC2D4B8-A902-9FE7-1CA4-F0F4B59AA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3B13C-55A5-72A9-28AD-E1F677D8E4CE}"/>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19831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48535D-F72D-B907-6C1B-0F945F333C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57B73-0DA2-3274-395A-76E79700AD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66935-0FCA-0885-6B20-2DAE2DAEAAB7}"/>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5" name="Footer Placeholder 4">
            <a:extLst>
              <a:ext uri="{FF2B5EF4-FFF2-40B4-BE49-F238E27FC236}">
                <a16:creationId xmlns:a16="http://schemas.microsoft.com/office/drawing/2014/main" id="{153055E5-C0DD-BF21-7C43-5AFDBD311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A371B-72F9-BAE4-0A14-BEDDEF9A826C}"/>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92810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7">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B51ED-200D-C848-B791-ACBD9D1B2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3">
            <a:extLst>
              <a:ext uri="{FF2B5EF4-FFF2-40B4-BE49-F238E27FC236}">
                <a16:creationId xmlns:a16="http://schemas.microsoft.com/office/drawing/2014/main" id="{B8A97290-8D6C-334A-A7BE-94B7667AB8EB}"/>
              </a:ext>
            </a:extLst>
          </p:cNvPr>
          <p:cNvSpPr>
            <a:spLocks noGrp="1"/>
          </p:cNvSpPr>
          <p:nvPr>
            <p:ph type="body" sz="half" idx="2" hasCustomPrompt="1"/>
          </p:nvPr>
        </p:nvSpPr>
        <p:spPr>
          <a:xfrm>
            <a:off x="463270" y="1525588"/>
            <a:ext cx="10038883" cy="4343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8" name="Title 1">
            <a:extLst>
              <a:ext uri="{FF2B5EF4-FFF2-40B4-BE49-F238E27FC236}">
                <a16:creationId xmlns:a16="http://schemas.microsoft.com/office/drawing/2014/main" id="{23CCA4F6-C349-C941-AA31-9FE5C9BE4A01}"/>
              </a:ext>
            </a:extLst>
          </p:cNvPr>
          <p:cNvSpPr>
            <a:spLocks noGrp="1"/>
          </p:cNvSpPr>
          <p:nvPr>
            <p:ph type="title" hasCustomPrompt="1"/>
          </p:nvPr>
        </p:nvSpPr>
        <p:spPr>
          <a:xfrm>
            <a:off x="463270" y="457200"/>
            <a:ext cx="8922777" cy="611188"/>
          </a:xfrm>
          <a:prstGeom prst="rect">
            <a:avLst/>
          </a:prstGeom>
        </p:spPr>
        <p:txBody>
          <a:bodyPr anchor="b"/>
          <a:lstStyle>
            <a:lvl1pPr>
              <a:defRPr sz="3600"/>
            </a:lvl1pPr>
          </a:lstStyle>
          <a:p>
            <a:r>
              <a:rPr lang="en-US" dirty="0"/>
              <a:t>Click to edit title</a:t>
            </a:r>
          </a:p>
        </p:txBody>
      </p:sp>
    </p:spTree>
    <p:extLst>
      <p:ext uri="{BB962C8B-B14F-4D97-AF65-F5344CB8AC3E}">
        <p14:creationId xmlns:p14="http://schemas.microsoft.com/office/powerpoint/2010/main" val="1121697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798311-5F62-3343-9BC0-FBBF4603E5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5A408E-C555-BF48-BC5C-44AE24469DC7}"/>
              </a:ext>
            </a:extLst>
          </p:cNvPr>
          <p:cNvSpPr>
            <a:spLocks noGrp="1"/>
          </p:cNvSpPr>
          <p:nvPr>
            <p:ph type="title" hasCustomPrompt="1"/>
          </p:nvPr>
        </p:nvSpPr>
        <p:spPr>
          <a:xfrm>
            <a:off x="475129" y="486149"/>
            <a:ext cx="10515600" cy="1325563"/>
          </a:xfrm>
          <a:prstGeom prst="rect">
            <a:avLst/>
          </a:prstGeom>
        </p:spPr>
        <p:txBody>
          <a:bodyPr/>
          <a:lstStyle>
            <a:lvl1pPr>
              <a:defRPr sz="4100"/>
            </a:lvl1pPr>
          </a:lstStyle>
          <a:p>
            <a:r>
              <a:rPr lang="en-US" dirty="0"/>
              <a:t>Click to edit title</a:t>
            </a:r>
          </a:p>
        </p:txBody>
      </p:sp>
    </p:spTree>
    <p:extLst>
      <p:ext uri="{BB962C8B-B14F-4D97-AF65-F5344CB8AC3E}">
        <p14:creationId xmlns:p14="http://schemas.microsoft.com/office/powerpoint/2010/main" val="182520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FBB1B-E1CC-014B-B76F-D346A0F699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789B8B40-14B4-0E49-88A7-C58012A1B3EF}"/>
              </a:ext>
            </a:extLst>
          </p:cNvPr>
          <p:cNvSpPr>
            <a:spLocks noGrp="1"/>
          </p:cNvSpPr>
          <p:nvPr>
            <p:ph type="title" hasCustomPrompt="1"/>
          </p:nvPr>
        </p:nvSpPr>
        <p:spPr>
          <a:xfrm>
            <a:off x="449823" y="470647"/>
            <a:ext cx="8922777" cy="611188"/>
          </a:xfrm>
          <a:prstGeom prst="rect">
            <a:avLst/>
          </a:prstGeom>
        </p:spPr>
        <p:txBody>
          <a:bodyPr anchor="b"/>
          <a:lstStyle>
            <a:lvl1pPr>
              <a:defRPr sz="4100"/>
            </a:lvl1pPr>
          </a:lstStyle>
          <a:p>
            <a:r>
              <a:rPr lang="en-US" dirty="0"/>
              <a:t>Click to edit title</a:t>
            </a:r>
          </a:p>
        </p:txBody>
      </p:sp>
    </p:spTree>
    <p:extLst>
      <p:ext uri="{BB962C8B-B14F-4D97-AF65-F5344CB8AC3E}">
        <p14:creationId xmlns:p14="http://schemas.microsoft.com/office/powerpoint/2010/main" val="288739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6445-F943-101A-E2E3-C530D4BC6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97BEC-AD02-B1C2-5F8A-CCC9E1389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9810C-A698-70AB-32A6-5C39C5D1046D}"/>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5" name="Footer Placeholder 4">
            <a:extLst>
              <a:ext uri="{FF2B5EF4-FFF2-40B4-BE49-F238E27FC236}">
                <a16:creationId xmlns:a16="http://schemas.microsoft.com/office/drawing/2014/main" id="{B130F684-5999-B08C-F76E-185DE03FD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7C1-374B-60BF-14F6-DA2F5C2A38D5}"/>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7933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4C1D-0CF6-4841-631C-5BCE579F0F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47790-AF36-B9AF-4077-5F65D5F73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697C17-F500-1C3D-9AA0-8DAC20530882}"/>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5" name="Footer Placeholder 4">
            <a:extLst>
              <a:ext uri="{FF2B5EF4-FFF2-40B4-BE49-F238E27FC236}">
                <a16:creationId xmlns:a16="http://schemas.microsoft.com/office/drawing/2014/main" id="{528C93DB-718C-F940-AE0B-8C3D17515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2F569-8421-7789-865F-1432AF5B9E57}"/>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323410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6740-3694-18BC-6372-068A065A7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72F9A-B4DC-F179-9BB8-0896990214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CE3BC2-3F2F-7441-1154-494E9217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4211D8-0516-9D7E-B573-D19BEF9EE07F}"/>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6" name="Footer Placeholder 5">
            <a:extLst>
              <a:ext uri="{FF2B5EF4-FFF2-40B4-BE49-F238E27FC236}">
                <a16:creationId xmlns:a16="http://schemas.microsoft.com/office/drawing/2014/main" id="{96DA0A82-6921-C704-8B12-44926586D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B17C-FFB0-36A6-3B9A-3930FF2ABF84}"/>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148416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EA39-025E-CAB7-A89D-AA7CB3B334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1565-AFDB-465F-3CD5-F3DEC2E22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BB303-7D94-D206-3553-9160B76087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A4F030-AAFC-93A7-E0D6-D59095BF3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98F970-60FB-A6B8-7B93-6EC6202843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6BE8F-C519-0725-B871-3543D7866063}"/>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8" name="Footer Placeholder 7">
            <a:extLst>
              <a:ext uri="{FF2B5EF4-FFF2-40B4-BE49-F238E27FC236}">
                <a16:creationId xmlns:a16="http://schemas.microsoft.com/office/drawing/2014/main" id="{550DDC07-E937-CDC9-D181-F36EB29E65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F4518E-C990-008C-54BB-185BAAB06B31}"/>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268582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06B0-1EEE-011E-5022-CE74CD4F05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FB81CE-3B13-CBD3-C309-15CC8964399F}"/>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4" name="Footer Placeholder 3">
            <a:extLst>
              <a:ext uri="{FF2B5EF4-FFF2-40B4-BE49-F238E27FC236}">
                <a16:creationId xmlns:a16="http://schemas.microsoft.com/office/drawing/2014/main" id="{9B0D30CF-46A5-DF68-6404-B9ED210148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6C0952-E29B-ED9D-81CD-C0D30FF336C2}"/>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1994622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C95-71C2-1F81-572A-46F0976898E3}"/>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3" name="Footer Placeholder 2">
            <a:extLst>
              <a:ext uri="{FF2B5EF4-FFF2-40B4-BE49-F238E27FC236}">
                <a16:creationId xmlns:a16="http://schemas.microsoft.com/office/drawing/2014/main" id="{9C0682CF-4236-CFD1-F087-E314F406AD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368033-4750-7C86-B7E0-36AF1485DDF6}"/>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4127034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D9F3-3F12-A4A9-294A-9728C967D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B3BFBE-4FA4-D879-F60E-83271DB40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B59C4-1B46-A446-5625-50A3CA48D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9D786-339C-CA1F-126F-D962C7B8B292}"/>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6" name="Footer Placeholder 5">
            <a:extLst>
              <a:ext uri="{FF2B5EF4-FFF2-40B4-BE49-F238E27FC236}">
                <a16:creationId xmlns:a16="http://schemas.microsoft.com/office/drawing/2014/main" id="{D7ABE687-D9BA-525B-2B32-15C1EA54D8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09060-C1BC-F703-D2D1-41C55AF69BFC}"/>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131750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C3A1-7D2F-E66B-60AE-0803799AF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1E7515-AC2C-A314-20A8-55EB77B747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5C8ADB-6594-0102-B1F0-7B2B51CB6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97D57-CC14-BBEE-D018-1E045045B661}"/>
              </a:ext>
            </a:extLst>
          </p:cNvPr>
          <p:cNvSpPr>
            <a:spLocks noGrp="1"/>
          </p:cNvSpPr>
          <p:nvPr>
            <p:ph type="dt" sz="half" idx="10"/>
          </p:nvPr>
        </p:nvSpPr>
        <p:spPr/>
        <p:txBody>
          <a:bodyPr/>
          <a:lstStyle/>
          <a:p>
            <a:fld id="{95D699FE-CA74-AD4E-B082-0F908311F687}" type="datetimeFigureOut">
              <a:rPr lang="en-US" smtClean="0"/>
              <a:t>8/28/22</a:t>
            </a:fld>
            <a:endParaRPr lang="en-US"/>
          </a:p>
        </p:txBody>
      </p:sp>
      <p:sp>
        <p:nvSpPr>
          <p:cNvPr id="6" name="Footer Placeholder 5">
            <a:extLst>
              <a:ext uri="{FF2B5EF4-FFF2-40B4-BE49-F238E27FC236}">
                <a16:creationId xmlns:a16="http://schemas.microsoft.com/office/drawing/2014/main" id="{4DBACC4E-3551-837D-8111-DA8697232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8AC10-737C-58F9-230F-5298A74FD93B}"/>
              </a:ext>
            </a:extLst>
          </p:cNvPr>
          <p:cNvSpPr>
            <a:spLocks noGrp="1"/>
          </p:cNvSpPr>
          <p:nvPr>
            <p:ph type="sldNum" sz="quarter" idx="12"/>
          </p:nvPr>
        </p:nvSpPr>
        <p:spPr/>
        <p:txBody>
          <a:bodyPr/>
          <a:lstStyle/>
          <a:p>
            <a:fld id="{E61A128C-378D-6E41-8C7F-1A1451E71785}" type="slidenum">
              <a:rPr lang="en-US" smtClean="0"/>
              <a:t>‹#›</a:t>
            </a:fld>
            <a:endParaRPr lang="en-US"/>
          </a:p>
        </p:txBody>
      </p:sp>
    </p:spTree>
    <p:extLst>
      <p:ext uri="{BB962C8B-B14F-4D97-AF65-F5344CB8AC3E}">
        <p14:creationId xmlns:p14="http://schemas.microsoft.com/office/powerpoint/2010/main" val="56712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A639C-3CEB-A586-0FBF-7118554BE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9802A6-6CF0-AFA8-BF96-A1901AD06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AC876-CA67-3309-6EE3-7C3C8251E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699FE-CA74-AD4E-B082-0F908311F687}" type="datetimeFigureOut">
              <a:rPr lang="en-US" smtClean="0"/>
              <a:t>8/28/22</a:t>
            </a:fld>
            <a:endParaRPr lang="en-US"/>
          </a:p>
        </p:txBody>
      </p:sp>
      <p:sp>
        <p:nvSpPr>
          <p:cNvPr id="5" name="Footer Placeholder 4">
            <a:extLst>
              <a:ext uri="{FF2B5EF4-FFF2-40B4-BE49-F238E27FC236}">
                <a16:creationId xmlns:a16="http://schemas.microsoft.com/office/drawing/2014/main" id="{A035CA40-65BC-D48F-0715-2B403CAE2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813370-EBAB-A4C8-B7F0-B82C7ED9D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A128C-378D-6E41-8C7F-1A1451E71785}" type="slidenum">
              <a:rPr lang="en-US" smtClean="0"/>
              <a:t>‹#›</a:t>
            </a:fld>
            <a:endParaRPr lang="en-US"/>
          </a:p>
        </p:txBody>
      </p:sp>
    </p:spTree>
    <p:extLst>
      <p:ext uri="{BB962C8B-B14F-4D97-AF65-F5344CB8AC3E}">
        <p14:creationId xmlns:p14="http://schemas.microsoft.com/office/powerpoint/2010/main" val="3048935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hyperlink" Target="http://www.robertfoxmd.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rontiersin.org/articles/10.3389/fncel.2021.663418/full#B93" TargetMode="External"/><Relationship Id="rId2" Type="http://schemas.openxmlformats.org/officeDocument/2006/relationships/hyperlink" Target="https://www.frontiersin.org/articles/10.3389/fncel.2021.663418/full#B16" TargetMode="External"/><Relationship Id="rId1" Type="http://schemas.openxmlformats.org/officeDocument/2006/relationships/slideLayout" Target="../slideLayouts/slideLayout2.xml"/><Relationship Id="rId5" Type="http://schemas.openxmlformats.org/officeDocument/2006/relationships/hyperlink" Target="https://www.frontiersin.org/articles/10.3389/fncel.2021.663418/full#B44" TargetMode="External"/><Relationship Id="rId4" Type="http://schemas.openxmlformats.org/officeDocument/2006/relationships/hyperlink" Target="https://www.frontiersin.org/articles/10.3389/fncel.2021.663418/full#B32"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07/s11916-009-0040-y" TargetMode="External"/><Relationship Id="rId2" Type="http://schemas.openxmlformats.org/officeDocument/2006/relationships/hyperlink" Target="https://pubmed.ncbi.nlm.nih.gov/?term=Levy+D&amp;cauthor_id=1945728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4707-4801-326F-1835-BD6E503A1895}"/>
              </a:ext>
            </a:extLst>
          </p:cNvPr>
          <p:cNvSpPr>
            <a:spLocks noGrp="1"/>
          </p:cNvSpPr>
          <p:nvPr>
            <p:ph type="ctrTitle"/>
          </p:nvPr>
        </p:nvSpPr>
        <p:spPr/>
        <p:txBody>
          <a:bodyPr>
            <a:noAutofit/>
          </a:bodyPr>
          <a:lstStyle/>
          <a:p>
            <a:r>
              <a:rPr lang="en-US" sz="4400" dirty="0">
                <a:solidFill>
                  <a:srgbClr val="00558D"/>
                </a:solidFill>
                <a:latin typeface="Abadi MT Condensed Extra Bold" charset="0"/>
                <a:ea typeface="Abadi MT Condensed Extra Bold" charset="0"/>
                <a:cs typeface="Abadi MT Condensed Extra Bold" charset="0"/>
              </a:rPr>
              <a:t>SJOGREN’S DISEASE (</a:t>
            </a:r>
            <a:r>
              <a:rPr lang="en-US" sz="4400" dirty="0" err="1">
                <a:solidFill>
                  <a:srgbClr val="00558D"/>
                </a:solidFill>
                <a:latin typeface="Abadi MT Condensed Extra Bold" charset="0"/>
                <a:ea typeface="Abadi MT Condensed Extra Bold" charset="0"/>
                <a:cs typeface="Abadi MT Condensed Extra Bold" charset="0"/>
              </a:rPr>
              <a:t>SjD</a:t>
            </a:r>
            <a:r>
              <a:rPr lang="en-US" sz="4400" dirty="0">
                <a:solidFill>
                  <a:srgbClr val="00558D"/>
                </a:solidFill>
                <a:latin typeface="Abadi MT Condensed Extra Bold" charset="0"/>
                <a:ea typeface="Abadi MT Condensed Extra Bold" charset="0"/>
                <a:cs typeface="Abadi MT Condensed Extra Bold" charset="0"/>
              </a:rPr>
              <a:t>) AND MIGRAINE:    </a:t>
            </a:r>
            <a:br>
              <a:rPr lang="en-US" sz="3200" dirty="0">
                <a:solidFill>
                  <a:srgbClr val="00558D"/>
                </a:solidFill>
              </a:rPr>
            </a:br>
            <a:r>
              <a:rPr lang="en-US" sz="4000" dirty="0">
                <a:solidFill>
                  <a:srgbClr val="00558D"/>
                </a:solidFill>
                <a:latin typeface="Abadi MT Condensed Extra Bold" charset="0"/>
                <a:ea typeface="Abadi MT Condensed Extra Bold" charset="0"/>
                <a:cs typeface="Abadi MT Condensed Extra Bold" charset="0"/>
              </a:rPr>
              <a:t>An Interface of </a:t>
            </a:r>
            <a:br>
              <a:rPr lang="en-US" sz="4000" dirty="0">
                <a:solidFill>
                  <a:srgbClr val="00558D"/>
                </a:solidFill>
                <a:latin typeface="Abadi MT Condensed Extra Bold" charset="0"/>
                <a:ea typeface="Abadi MT Condensed Extra Bold" charset="0"/>
                <a:cs typeface="Abadi MT Condensed Extra Bold" charset="0"/>
              </a:rPr>
            </a:br>
            <a:r>
              <a:rPr lang="en-US" sz="4000" dirty="0">
                <a:solidFill>
                  <a:srgbClr val="00558D"/>
                </a:solidFill>
                <a:latin typeface="Abadi MT Condensed Extra Bold" charset="0"/>
                <a:ea typeface="Abadi MT Condensed Extra Bold" charset="0"/>
                <a:cs typeface="Abadi MT Condensed Extra Bold" charset="0"/>
              </a:rPr>
              <a:t>Autoimmunity and Neurovascular Systems</a:t>
            </a:r>
            <a:br>
              <a:rPr lang="en-US" sz="4000" dirty="0">
                <a:solidFill>
                  <a:srgbClr val="00558D"/>
                </a:solidFill>
                <a:latin typeface="Abadi MT Condensed Extra Bold" charset="0"/>
                <a:ea typeface="Abadi MT Condensed Extra Bold" charset="0"/>
                <a:cs typeface="Abadi MT Condensed Extra Bold" charset="0"/>
              </a:rPr>
            </a:br>
            <a:br>
              <a:rPr lang="en-US" sz="4000" dirty="0">
                <a:solidFill>
                  <a:srgbClr val="00558D"/>
                </a:solidFill>
                <a:latin typeface="Abadi MT Condensed Extra Bold" charset="0"/>
                <a:ea typeface="Abadi MT Condensed Extra Bold" charset="0"/>
                <a:cs typeface="Abadi MT Condensed Extra Bold" charset="0"/>
              </a:rPr>
            </a:br>
            <a:r>
              <a:rPr lang="en-US" sz="4000" dirty="0">
                <a:solidFill>
                  <a:srgbClr val="00558D"/>
                </a:solidFill>
                <a:latin typeface="Abadi MT Condensed Extra Bold" charset="0"/>
                <a:ea typeface="Abadi MT Condensed Extra Bold" charset="0"/>
                <a:cs typeface="Abadi MT Condensed Extra Bold" charset="0"/>
              </a:rPr>
              <a:t>        </a:t>
            </a:r>
            <a:endParaRPr lang="en-US" sz="4000" dirty="0"/>
          </a:p>
        </p:txBody>
      </p:sp>
      <p:pic>
        <p:nvPicPr>
          <p:cNvPr id="5" name="Picture 4">
            <a:extLst>
              <a:ext uri="{FF2B5EF4-FFF2-40B4-BE49-F238E27FC236}">
                <a16:creationId xmlns:a16="http://schemas.microsoft.com/office/drawing/2014/main" id="{0B7FE6C7-63BE-BB17-EF9B-F581436F2AAA}"/>
              </a:ext>
            </a:extLst>
          </p:cNvPr>
          <p:cNvPicPr>
            <a:picLocks noChangeAspect="1"/>
          </p:cNvPicPr>
          <p:nvPr/>
        </p:nvPicPr>
        <p:blipFill>
          <a:blip r:embed="rId2"/>
          <a:stretch>
            <a:fillRect/>
          </a:stretch>
        </p:blipFill>
        <p:spPr>
          <a:xfrm>
            <a:off x="3334215" y="3007750"/>
            <a:ext cx="5096107" cy="3337293"/>
          </a:xfrm>
          <a:prstGeom prst="rect">
            <a:avLst/>
          </a:prstGeom>
        </p:spPr>
      </p:pic>
      <p:sp>
        <p:nvSpPr>
          <p:cNvPr id="3" name="Rectangle 2"/>
          <p:cNvSpPr/>
          <p:nvPr/>
        </p:nvSpPr>
        <p:spPr>
          <a:xfrm>
            <a:off x="3155796" y="2452598"/>
            <a:ext cx="7039212" cy="369332"/>
          </a:xfrm>
          <a:prstGeom prst="rect">
            <a:avLst/>
          </a:prstGeom>
        </p:spPr>
        <p:txBody>
          <a:bodyPr wrap="square">
            <a:spAutoFit/>
          </a:bodyPr>
          <a:lstStyle/>
          <a:p>
            <a:r>
              <a:rPr lang="en-US" i="1" dirty="0">
                <a:solidFill>
                  <a:srgbClr val="FF0000"/>
                </a:solidFill>
              </a:rPr>
              <a:t>___________________________________________________</a:t>
            </a:r>
            <a:endParaRPr lang="en-US" dirty="0"/>
          </a:p>
        </p:txBody>
      </p:sp>
    </p:spTree>
    <p:extLst>
      <p:ext uri="{BB962C8B-B14F-4D97-AF65-F5344CB8AC3E}">
        <p14:creationId xmlns:p14="http://schemas.microsoft.com/office/powerpoint/2010/main" val="308966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9BD53-05E4-FB79-CC9F-F17EABC984CD}"/>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The next key player is CGRP</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7DE8C8-E023-BD42-62BD-B0D93308A17F}"/>
              </a:ext>
            </a:extLst>
          </p:cNvPr>
          <p:cNvSpPr>
            <a:spLocks noGrp="1"/>
          </p:cNvSpPr>
          <p:nvPr>
            <p:ph idx="1"/>
          </p:nvPr>
        </p:nvSpPr>
        <p:spPr>
          <a:xfrm>
            <a:off x="593610" y="2121763"/>
            <a:ext cx="3822192" cy="3773010"/>
          </a:xfrm>
        </p:spPr>
        <p:txBody>
          <a:bodyPr>
            <a:normAutofit/>
          </a:bodyPr>
          <a:lstStyle/>
          <a:p>
            <a:r>
              <a:rPr lang="en-US" sz="2000" dirty="0">
                <a:solidFill>
                  <a:schemeClr val="bg1"/>
                </a:solidFill>
              </a:rPr>
              <a:t>This vasodilatory neuropeptide is derived by alternative splicing of the calcitonin gene</a:t>
            </a:r>
          </a:p>
          <a:p>
            <a:r>
              <a:rPr lang="en-US" sz="2000" dirty="0">
                <a:solidFill>
                  <a:schemeClr val="bg1"/>
                </a:solidFill>
              </a:rPr>
              <a:t>The pink “exon” is the active peptide responsible for the vasodilation</a:t>
            </a:r>
          </a:p>
        </p:txBody>
      </p:sp>
      <p:pic>
        <p:nvPicPr>
          <p:cNvPr id="4" name="Content Placeholder 4" descr="Diagram&#10;&#10;Description automatically generated">
            <a:extLst>
              <a:ext uri="{FF2B5EF4-FFF2-40B4-BE49-F238E27FC236}">
                <a16:creationId xmlns:a16="http://schemas.microsoft.com/office/drawing/2014/main" id="{F3947A89-0AEB-4520-4977-18AE9B9B8453}"/>
              </a:ext>
            </a:extLst>
          </p:cNvPr>
          <p:cNvPicPr>
            <a:picLocks noChangeAspect="1"/>
          </p:cNvPicPr>
          <p:nvPr/>
        </p:nvPicPr>
        <p:blipFill>
          <a:blip r:embed="rId2"/>
          <a:stretch>
            <a:fillRect/>
          </a:stretch>
        </p:blipFill>
        <p:spPr>
          <a:xfrm>
            <a:off x="5110715" y="258109"/>
            <a:ext cx="6937345" cy="5896743"/>
          </a:xfrm>
          <a:prstGeom prst="rect">
            <a:avLst/>
          </a:prstGeom>
        </p:spPr>
      </p:pic>
    </p:spTree>
    <p:extLst>
      <p:ext uri="{BB962C8B-B14F-4D97-AF65-F5344CB8AC3E}">
        <p14:creationId xmlns:p14="http://schemas.microsoft.com/office/powerpoint/2010/main" val="224799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D826-51DA-0FAF-7554-8D73E7955EE5}"/>
              </a:ext>
            </a:extLst>
          </p:cNvPr>
          <p:cNvSpPr>
            <a:spLocks noGrp="1"/>
          </p:cNvSpPr>
          <p:nvPr>
            <p:ph type="title"/>
          </p:nvPr>
        </p:nvSpPr>
        <p:spPr>
          <a:xfrm>
            <a:off x="530088" y="401583"/>
            <a:ext cx="10515600" cy="1325563"/>
          </a:xfrm>
        </p:spPr>
        <p:txBody>
          <a:bodyPr>
            <a:noAutofit/>
          </a:bodyPr>
          <a:lstStyle/>
          <a:p>
            <a:pPr algn="ctr"/>
            <a:r>
              <a:rPr lang="en-US" sz="2800" b="1" dirty="0">
                <a:solidFill>
                  <a:srgbClr val="002060"/>
                </a:solidFill>
                <a:latin typeface="Arial" panose="020B0604020202020204" pitchFamily="34" charset="0"/>
              </a:rPr>
              <a:t>CGRP is released from nerves, binds to arterial smooth muscle, causes neurogenic vasodilation and then diffuses across the blood-brain barrier </a:t>
            </a:r>
            <a:br>
              <a:rPr lang="en-US" sz="2800" b="1" dirty="0">
                <a:solidFill>
                  <a:srgbClr val="002060"/>
                </a:solidFill>
                <a:latin typeface="Arial" panose="020B0604020202020204" pitchFamily="34" charset="0"/>
              </a:rPr>
            </a:br>
            <a:r>
              <a:rPr lang="en-US" sz="2800" b="1" dirty="0">
                <a:solidFill>
                  <a:srgbClr val="002060"/>
                </a:solidFill>
                <a:latin typeface="Arial" panose="020B0604020202020204" pitchFamily="34" charset="0"/>
              </a:rPr>
              <a:t>to cause headache</a:t>
            </a:r>
            <a:br>
              <a:rPr lang="en-US" sz="3200" b="1" dirty="0">
                <a:solidFill>
                  <a:srgbClr val="002060"/>
                </a:solidFill>
                <a:latin typeface="Arial" panose="020B0604020202020204" pitchFamily="34" charset="0"/>
              </a:rPr>
            </a:br>
            <a:endParaRPr lang="en-US" sz="3200" b="1" dirty="0">
              <a:solidFill>
                <a:srgbClr val="002060"/>
              </a:solidFill>
              <a:latin typeface="Arial" panose="020B0604020202020204" pitchFamily="34" charset="0"/>
            </a:endParaRPr>
          </a:p>
        </p:txBody>
      </p:sp>
      <p:pic>
        <p:nvPicPr>
          <p:cNvPr id="11" name="Content Placeholder 10" descr="Diagram&#10;&#10;Description automatically generated">
            <a:extLst>
              <a:ext uri="{FF2B5EF4-FFF2-40B4-BE49-F238E27FC236}">
                <a16:creationId xmlns:a16="http://schemas.microsoft.com/office/drawing/2014/main" id="{7909940C-16BE-BDCD-B3C8-FB7FEFC7647C}"/>
              </a:ext>
            </a:extLst>
          </p:cNvPr>
          <p:cNvPicPr>
            <a:picLocks noGrp="1" noChangeAspect="1"/>
          </p:cNvPicPr>
          <p:nvPr>
            <p:ph idx="1"/>
          </p:nvPr>
        </p:nvPicPr>
        <p:blipFill>
          <a:blip r:embed="rId2"/>
          <a:stretch>
            <a:fillRect/>
          </a:stretch>
        </p:blipFill>
        <p:spPr>
          <a:xfrm>
            <a:off x="2728436" y="2359255"/>
            <a:ext cx="7048500" cy="4054427"/>
          </a:xfrm>
        </p:spPr>
      </p:pic>
      <p:cxnSp>
        <p:nvCxnSpPr>
          <p:cNvPr id="13" name="Straight Connector 12">
            <a:extLst>
              <a:ext uri="{FF2B5EF4-FFF2-40B4-BE49-F238E27FC236}">
                <a16:creationId xmlns:a16="http://schemas.microsoft.com/office/drawing/2014/main" id="{750089F0-9CCB-E895-5625-EF7CC842D929}"/>
              </a:ext>
            </a:extLst>
          </p:cNvPr>
          <p:cNvCxnSpPr/>
          <p:nvPr/>
        </p:nvCxnSpPr>
        <p:spPr>
          <a:xfrm>
            <a:off x="2639961" y="2188827"/>
            <a:ext cx="7477433" cy="0"/>
          </a:xfrm>
          <a:prstGeom prst="line">
            <a:avLst/>
          </a:prstGeom>
          <a:ln w="53975">
            <a:solidFill>
              <a:schemeClr val="accent2">
                <a:alpha val="2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58EAD4-DEEB-B178-A78E-FD610F6E0F5F}"/>
              </a:ext>
            </a:extLst>
          </p:cNvPr>
          <p:cNvSpPr txBox="1"/>
          <p:nvPr/>
        </p:nvSpPr>
        <p:spPr>
          <a:xfrm>
            <a:off x="530088" y="2029803"/>
            <a:ext cx="1981696" cy="369332"/>
          </a:xfrm>
          <a:prstGeom prst="rect">
            <a:avLst/>
          </a:prstGeom>
          <a:noFill/>
        </p:spPr>
        <p:txBody>
          <a:bodyPr wrap="none" rtlCol="0">
            <a:spAutoFit/>
          </a:bodyPr>
          <a:lstStyle/>
          <a:p>
            <a:r>
              <a:rPr lang="en-US" dirty="0"/>
              <a:t>Blood-Brain Barrier</a:t>
            </a:r>
          </a:p>
        </p:txBody>
      </p:sp>
      <p:sp>
        <p:nvSpPr>
          <p:cNvPr id="7" name="Frame 6">
            <a:extLst>
              <a:ext uri="{FF2B5EF4-FFF2-40B4-BE49-F238E27FC236}">
                <a16:creationId xmlns:a16="http://schemas.microsoft.com/office/drawing/2014/main" id="{5F90A6A3-8FF9-D0DB-C880-7D02C6F11107}"/>
              </a:ext>
            </a:extLst>
          </p:cNvPr>
          <p:cNvSpPr/>
          <p:nvPr/>
        </p:nvSpPr>
        <p:spPr>
          <a:xfrm>
            <a:off x="5834268" y="3488634"/>
            <a:ext cx="836837" cy="44726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E64B5DF5-4198-72CB-04E1-A043397EF89F}"/>
              </a:ext>
            </a:extLst>
          </p:cNvPr>
          <p:cNvSpPr/>
          <p:nvPr/>
        </p:nvSpPr>
        <p:spPr>
          <a:xfrm>
            <a:off x="6374296" y="4386469"/>
            <a:ext cx="836837" cy="3578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A690C95B-ABEC-885A-5E5C-6BED464A7984}"/>
              </a:ext>
            </a:extLst>
          </p:cNvPr>
          <p:cNvSpPr/>
          <p:nvPr/>
        </p:nvSpPr>
        <p:spPr>
          <a:xfrm>
            <a:off x="7536541" y="5737560"/>
            <a:ext cx="1658258" cy="4870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0000"/>
              </a:highlight>
            </a:endParaRPr>
          </a:p>
        </p:txBody>
      </p:sp>
      <p:sp>
        <p:nvSpPr>
          <p:cNvPr id="10" name="Arc 9">
            <a:extLst>
              <a:ext uri="{FF2B5EF4-FFF2-40B4-BE49-F238E27FC236}">
                <a16:creationId xmlns:a16="http://schemas.microsoft.com/office/drawing/2014/main" id="{74B208E4-A22E-B1C4-1E5A-6C10498904A2}"/>
              </a:ext>
            </a:extLst>
          </p:cNvPr>
          <p:cNvSpPr/>
          <p:nvPr/>
        </p:nvSpPr>
        <p:spPr>
          <a:xfrm>
            <a:off x="8657771" y="3488634"/>
            <a:ext cx="891723" cy="2248926"/>
          </a:xfrm>
          <a:prstGeom prst="arc">
            <a:avLst>
              <a:gd name="adj1" fmla="val 16109987"/>
              <a:gd name="adj2" fmla="val 5406423"/>
            </a:avLst>
          </a:prstGeom>
          <a:ln w="34925">
            <a:solidFill>
              <a:schemeClr val="accent1">
                <a:alpha val="59748"/>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0992EA9D-BF31-FAAE-1701-F411B9EA57F4}"/>
              </a:ext>
            </a:extLst>
          </p:cNvPr>
          <p:cNvCxnSpPr>
            <a:cxnSpLocks/>
          </p:cNvCxnSpPr>
          <p:nvPr/>
        </p:nvCxnSpPr>
        <p:spPr>
          <a:xfrm flipH="1">
            <a:off x="5979886" y="4688114"/>
            <a:ext cx="394410" cy="311557"/>
          </a:xfrm>
          <a:prstGeom prst="straightConnector1">
            <a:avLst/>
          </a:prstGeom>
          <a:ln w="41275">
            <a:solidFill>
              <a:schemeClr val="accent1">
                <a:alpha val="56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28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6331-3840-0583-EEA6-C6D925A6B389}"/>
              </a:ext>
            </a:extLst>
          </p:cNvPr>
          <p:cNvSpPr>
            <a:spLocks noGrp="1"/>
          </p:cNvSpPr>
          <p:nvPr>
            <p:ph type="title"/>
          </p:nvPr>
        </p:nvSpPr>
        <p:spPr>
          <a:xfrm>
            <a:off x="838200" y="769434"/>
            <a:ext cx="10515600" cy="921254"/>
          </a:xfrm>
        </p:spPr>
        <p:txBody>
          <a:bodyPr>
            <a:noAutofit/>
          </a:bodyPr>
          <a:lstStyle/>
          <a:p>
            <a:pPr algn="ctr"/>
            <a:r>
              <a:rPr lang="en-US" sz="2800" b="1" dirty="0">
                <a:latin typeface="Arial Rounded MT Bold" charset="0"/>
                <a:ea typeface="Arial Rounded MT Bold" charset="0"/>
                <a:cs typeface="Arial Rounded MT Bold" charset="0"/>
              </a:rPr>
              <a:t>The inhibition of CGRP action </a:t>
            </a:r>
            <a:br>
              <a:rPr lang="en-US" sz="2800" b="1" dirty="0">
                <a:latin typeface="Arial Rounded MT Bold" charset="0"/>
                <a:ea typeface="Arial Rounded MT Bold" charset="0"/>
                <a:cs typeface="Arial Rounded MT Bold" charset="0"/>
              </a:rPr>
            </a:br>
            <a:r>
              <a:rPr lang="en-US" sz="2800" b="1" dirty="0">
                <a:latin typeface="Arial Rounded MT Bold" charset="0"/>
                <a:ea typeface="Arial Rounded MT Bold" charset="0"/>
                <a:cs typeface="Arial Rounded MT Bold" charset="0"/>
              </a:rPr>
              <a:t>has revolutionized the treatment </a:t>
            </a:r>
            <a:br>
              <a:rPr lang="en-US" sz="2800" b="1" dirty="0">
                <a:latin typeface="Arial Rounded MT Bold" charset="0"/>
                <a:ea typeface="Arial Rounded MT Bold" charset="0"/>
                <a:cs typeface="Arial Rounded MT Bold" charset="0"/>
              </a:rPr>
            </a:br>
            <a:r>
              <a:rPr lang="en-US" sz="2800" b="1" dirty="0">
                <a:latin typeface="Arial Rounded MT Bold" charset="0"/>
                <a:ea typeface="Arial Rounded MT Bold" charset="0"/>
                <a:cs typeface="Arial Rounded MT Bold" charset="0"/>
              </a:rPr>
              <a:t>of Migraine</a:t>
            </a:r>
            <a:br>
              <a:rPr lang="en-US" sz="2800" b="1" dirty="0">
                <a:latin typeface="Arial Rounded MT Bold" charset="0"/>
                <a:ea typeface="Arial Rounded MT Bold" charset="0"/>
                <a:cs typeface="Arial Rounded MT Bold" charset="0"/>
              </a:rPr>
            </a:br>
            <a:r>
              <a:rPr lang="en-US" sz="4000" b="1" i="1" dirty="0">
                <a:solidFill>
                  <a:srgbClr val="FF0000"/>
                </a:solidFill>
              </a:rPr>
              <a:t> _______________________</a:t>
            </a:r>
            <a:endParaRPr lang="en-US" sz="4000" b="1" dirty="0"/>
          </a:p>
        </p:txBody>
      </p:sp>
      <p:sp>
        <p:nvSpPr>
          <p:cNvPr id="3" name="Content Placeholder 2">
            <a:extLst>
              <a:ext uri="{FF2B5EF4-FFF2-40B4-BE49-F238E27FC236}">
                <a16:creationId xmlns:a16="http://schemas.microsoft.com/office/drawing/2014/main" id="{83C41CDC-7C23-EE56-62BA-2FD8F0DA6BB9}"/>
              </a:ext>
            </a:extLst>
          </p:cNvPr>
          <p:cNvSpPr>
            <a:spLocks noGrp="1"/>
          </p:cNvSpPr>
          <p:nvPr>
            <p:ph idx="1"/>
          </p:nvPr>
        </p:nvSpPr>
        <p:spPr>
          <a:xfrm>
            <a:off x="219077" y="2678112"/>
            <a:ext cx="6210298" cy="4351338"/>
          </a:xfrm>
        </p:spPr>
        <p:txBody>
          <a:bodyPr>
            <a:normAutofit fontScale="25000" lnSpcReduction="20000"/>
          </a:bodyPr>
          <a:lstStyle/>
          <a:p>
            <a:pPr marL="0" indent="0">
              <a:buNone/>
            </a:pPr>
            <a:endParaRPr lang="en-US" dirty="0"/>
          </a:p>
          <a:p>
            <a:pPr marL="0" indent="0">
              <a:buNone/>
            </a:pPr>
            <a:endParaRPr lang="en-US" dirty="0"/>
          </a:p>
          <a:p>
            <a:pPr marL="0" indent="0">
              <a:buNone/>
            </a:pPr>
            <a:endParaRPr lang="en-US" dirty="0"/>
          </a:p>
          <a:p>
            <a:pPr marL="0" indent="0">
              <a:buNone/>
            </a:pPr>
            <a:r>
              <a:rPr lang="en-US" sz="12300" b="1" dirty="0"/>
              <a:t>      </a:t>
            </a:r>
            <a:r>
              <a:rPr lang="en-US" sz="12300" u="sng" dirty="0"/>
              <a:t>Large molecules, SQ or IV </a:t>
            </a:r>
          </a:p>
          <a:p>
            <a:pPr marL="0" indent="0">
              <a:buNone/>
            </a:pPr>
            <a:endParaRPr lang="en-US" sz="12300" b="1" dirty="0"/>
          </a:p>
          <a:p>
            <a:r>
              <a:rPr lang="en-US" sz="12300" dirty="0">
                <a:solidFill>
                  <a:srgbClr val="C00000"/>
                </a:solidFill>
              </a:rPr>
              <a:t>Amovig</a:t>
            </a:r>
            <a:r>
              <a:rPr lang="en-US" sz="12300" dirty="0"/>
              <a:t> (</a:t>
            </a:r>
            <a:r>
              <a:rPr lang="en-US" sz="12300" dirty="0" err="1"/>
              <a:t>Erenumab</a:t>
            </a:r>
            <a:r>
              <a:rPr lang="en-US" sz="12300" dirty="0"/>
              <a:t>), </a:t>
            </a:r>
          </a:p>
          <a:p>
            <a:r>
              <a:rPr lang="en-US" sz="12300" dirty="0" err="1">
                <a:solidFill>
                  <a:srgbClr val="C00000"/>
                </a:solidFill>
              </a:rPr>
              <a:t>Emgality</a:t>
            </a:r>
            <a:r>
              <a:rPr lang="en-US" sz="12300" dirty="0"/>
              <a:t> (</a:t>
            </a:r>
            <a:r>
              <a:rPr lang="en-US" sz="12300" dirty="0" err="1"/>
              <a:t>Galcanezumab</a:t>
            </a:r>
            <a:r>
              <a:rPr lang="en-US" sz="12300" dirty="0"/>
              <a:t>)  </a:t>
            </a:r>
          </a:p>
          <a:p>
            <a:r>
              <a:rPr lang="en-US" sz="12300" dirty="0" err="1">
                <a:solidFill>
                  <a:srgbClr val="C00000"/>
                </a:solidFill>
              </a:rPr>
              <a:t>Ajovy</a:t>
            </a:r>
            <a:r>
              <a:rPr lang="en-US" sz="12300" dirty="0"/>
              <a:t> (</a:t>
            </a:r>
            <a:r>
              <a:rPr lang="en-US" sz="12300" dirty="0" err="1"/>
              <a:t>Fremanezumab</a:t>
            </a:r>
            <a:r>
              <a:rPr lang="en-US" sz="12300" dirty="0"/>
              <a:t>)</a:t>
            </a:r>
          </a:p>
          <a:p>
            <a:r>
              <a:rPr lang="en-US" sz="12300" dirty="0" err="1">
                <a:solidFill>
                  <a:srgbClr val="C00000"/>
                </a:solidFill>
              </a:rPr>
              <a:t>Vyepti</a:t>
            </a:r>
            <a:r>
              <a:rPr lang="en-US" sz="12300" dirty="0">
                <a:solidFill>
                  <a:srgbClr val="C00000"/>
                </a:solidFill>
              </a:rPr>
              <a:t> </a:t>
            </a:r>
            <a:r>
              <a:rPr lang="en-US" sz="12300" dirty="0"/>
              <a:t>(</a:t>
            </a:r>
            <a:r>
              <a:rPr lang="en-US" sz="12400" dirty="0">
                <a:latin typeface="Calibri" panose="020F0502020204030204" pitchFamily="34" charset="0"/>
              </a:rPr>
              <a:t>Eptinezumab)</a:t>
            </a:r>
            <a:endParaRPr lang="en-US" sz="12400" dirty="0">
              <a:solidFill>
                <a:srgbClr val="C00000"/>
              </a:solidFill>
              <a:latin typeface="Calibri" panose="020F0502020204030204" pitchFamily="34" charset="0"/>
            </a:endParaRPr>
          </a:p>
          <a:p>
            <a:pPr marL="457200" lvl="1" indent="0">
              <a:buNone/>
            </a:pPr>
            <a:endParaRPr lang="en-US" sz="12300" dirty="0"/>
          </a:p>
          <a:p>
            <a:pPr lvl="1"/>
            <a:endParaRPr lang="en-US" dirty="0"/>
          </a:p>
          <a:p>
            <a:pPr marL="0" indent="0">
              <a:buNone/>
            </a:pPr>
            <a:r>
              <a:rPr lang="en-US" dirty="0"/>
              <a:t>	</a:t>
            </a:r>
          </a:p>
        </p:txBody>
      </p:sp>
      <p:sp>
        <p:nvSpPr>
          <p:cNvPr id="4" name="Rectangle 3"/>
          <p:cNvSpPr/>
          <p:nvPr/>
        </p:nvSpPr>
        <p:spPr>
          <a:xfrm>
            <a:off x="0" y="2205068"/>
            <a:ext cx="6010275" cy="954107"/>
          </a:xfrm>
          <a:prstGeom prst="rect">
            <a:avLst/>
          </a:prstGeom>
        </p:spPr>
        <p:txBody>
          <a:bodyPr wrap="square">
            <a:spAutoFit/>
          </a:bodyPr>
          <a:lstStyle/>
          <a:p>
            <a:pPr algn="ctr"/>
            <a:r>
              <a:rPr lang="en-US" sz="2800" b="1" dirty="0">
                <a:latin typeface="Arial" panose="020B0604020202020204" pitchFamily="34" charset="0"/>
              </a:rPr>
              <a:t>Monoclonal antibodies against  </a:t>
            </a:r>
          </a:p>
          <a:p>
            <a:pPr algn="ctr"/>
            <a:r>
              <a:rPr lang="en-US" sz="2800" b="1" dirty="0">
                <a:latin typeface="Arial" panose="020B0604020202020204" pitchFamily="34" charset="0"/>
              </a:rPr>
              <a:t>CGRP ligand or it’s receptor  </a:t>
            </a:r>
          </a:p>
        </p:txBody>
      </p:sp>
      <p:sp>
        <p:nvSpPr>
          <p:cNvPr id="5" name="TextBox 4"/>
          <p:cNvSpPr txBox="1"/>
          <p:nvPr/>
        </p:nvSpPr>
        <p:spPr>
          <a:xfrm>
            <a:off x="6648453" y="2266950"/>
            <a:ext cx="5200648" cy="954107"/>
          </a:xfrm>
          <a:prstGeom prst="rect">
            <a:avLst/>
          </a:prstGeom>
          <a:noFill/>
        </p:spPr>
        <p:txBody>
          <a:bodyPr wrap="square" rtlCol="0">
            <a:spAutoFit/>
          </a:bodyPr>
          <a:lstStyle/>
          <a:p>
            <a:pPr algn="ctr"/>
            <a:r>
              <a:rPr lang="en-US" sz="2800" b="1" dirty="0">
                <a:latin typeface="Arial" panose="020B0604020202020204" pitchFamily="34" charset="0"/>
              </a:rPr>
              <a:t>Small molecules CGRP Receptor antagonist </a:t>
            </a:r>
          </a:p>
        </p:txBody>
      </p:sp>
      <p:sp>
        <p:nvSpPr>
          <p:cNvPr id="6" name="TextBox 5"/>
          <p:cNvSpPr txBox="1"/>
          <p:nvPr/>
        </p:nvSpPr>
        <p:spPr>
          <a:xfrm>
            <a:off x="6905625" y="3159175"/>
            <a:ext cx="4362450" cy="3108543"/>
          </a:xfrm>
          <a:prstGeom prst="rect">
            <a:avLst/>
          </a:prstGeom>
          <a:noFill/>
        </p:spPr>
        <p:txBody>
          <a:bodyPr wrap="square" rtlCol="0">
            <a:spAutoFit/>
          </a:bodyPr>
          <a:lstStyle/>
          <a:p>
            <a:pPr algn="ctr"/>
            <a:r>
              <a:rPr lang="en-US" sz="3100" u="sng" dirty="0"/>
              <a:t>ORAL</a:t>
            </a:r>
          </a:p>
          <a:p>
            <a:endParaRPr lang="en-US" dirty="0"/>
          </a:p>
          <a:p>
            <a:pPr marL="457200" indent="-457200">
              <a:buFont typeface="Arial" panose="020B0604020202020204" pitchFamily="34" charset="0"/>
              <a:buChar char="•"/>
            </a:pPr>
            <a:r>
              <a:rPr lang="en-US" sz="3100" dirty="0">
                <a:solidFill>
                  <a:srgbClr val="C00000"/>
                </a:solidFill>
                <a:latin typeface="Calibri" panose="020F0502020204030204" pitchFamily="34" charset="0"/>
              </a:rPr>
              <a:t>Nurtec</a:t>
            </a:r>
            <a:r>
              <a:rPr lang="en-US" sz="3100" dirty="0">
                <a:latin typeface="Calibri" panose="020F0502020204030204" pitchFamily="34" charset="0"/>
              </a:rPr>
              <a:t>  (Rimegepant )</a:t>
            </a:r>
          </a:p>
          <a:p>
            <a:pPr marL="457200" indent="-457200">
              <a:buFont typeface="Arial" panose="020B0604020202020204" pitchFamily="34" charset="0"/>
              <a:buChar char="•"/>
            </a:pPr>
            <a:r>
              <a:rPr lang="en-US" sz="3100" dirty="0" err="1">
                <a:solidFill>
                  <a:srgbClr val="C00000"/>
                </a:solidFill>
                <a:latin typeface="Calibri" panose="020F0502020204030204" pitchFamily="34" charset="0"/>
              </a:rPr>
              <a:t>Ubrelvy</a:t>
            </a:r>
            <a:r>
              <a:rPr lang="en-US" sz="3100" dirty="0">
                <a:latin typeface="Calibri" panose="020F0502020204030204" pitchFamily="34" charset="0"/>
              </a:rPr>
              <a:t> (Ubrogepant )</a:t>
            </a:r>
          </a:p>
          <a:p>
            <a:pPr marL="514350" indent="-514350">
              <a:buFont typeface="Arial" panose="020B0604020202020204" pitchFamily="34" charset="0"/>
              <a:buChar char="•"/>
            </a:pPr>
            <a:r>
              <a:rPr lang="en-US" sz="3100" dirty="0" err="1">
                <a:solidFill>
                  <a:srgbClr val="C00000"/>
                </a:solidFill>
                <a:latin typeface="Calibri" panose="020F0502020204030204" pitchFamily="34" charset="0"/>
              </a:rPr>
              <a:t>Qulipta</a:t>
            </a:r>
            <a:r>
              <a:rPr lang="en-US" sz="3100" dirty="0">
                <a:solidFill>
                  <a:srgbClr val="C00000"/>
                </a:solidFill>
                <a:latin typeface="Calibri" panose="020F0502020204030204" pitchFamily="34" charset="0"/>
              </a:rPr>
              <a:t> </a:t>
            </a:r>
            <a:r>
              <a:rPr lang="en-US" sz="3100" dirty="0">
                <a:latin typeface="Calibri" panose="020F0502020204030204" pitchFamily="34" charset="0"/>
              </a:rPr>
              <a:t> (Atogepant</a:t>
            </a:r>
            <a:r>
              <a:rPr lang="en-US" dirty="0"/>
              <a:t> </a:t>
            </a:r>
            <a:r>
              <a:rPr lang="en-US" sz="3100" dirty="0"/>
              <a:t>)</a:t>
            </a:r>
          </a:p>
          <a:p>
            <a:endParaRPr lang="en-US" dirty="0"/>
          </a:p>
          <a:p>
            <a:endParaRPr lang="en-US" dirty="0"/>
          </a:p>
          <a:p>
            <a:endParaRPr lang="en-US" dirty="0"/>
          </a:p>
        </p:txBody>
      </p:sp>
    </p:spTree>
    <p:extLst>
      <p:ext uri="{BB962C8B-B14F-4D97-AF65-F5344CB8AC3E}">
        <p14:creationId xmlns:p14="http://schemas.microsoft.com/office/powerpoint/2010/main" val="356423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9D1C3-AE48-B9FE-AC9C-7B35E9CA0446}"/>
              </a:ext>
            </a:extLst>
          </p:cNvPr>
          <p:cNvSpPr>
            <a:spLocks noGrp="1"/>
          </p:cNvSpPr>
          <p:nvPr>
            <p:ph type="title"/>
          </p:nvPr>
        </p:nvSpPr>
        <p:spPr/>
        <p:txBody>
          <a:bodyPr>
            <a:normAutofit fontScale="90000"/>
          </a:bodyPr>
          <a:lstStyle/>
          <a:p>
            <a:pPr algn="ctr"/>
            <a:br>
              <a:rPr lang="en-US" b="1" dirty="0"/>
            </a:br>
            <a:r>
              <a:rPr lang="en-US" b="1" dirty="0">
                <a:latin typeface="Arial Rounded MT Bold" charset="0"/>
                <a:ea typeface="Arial Rounded MT Bold" charset="0"/>
                <a:cs typeface="Arial Rounded MT Bold" charset="0"/>
              </a:rPr>
              <a:t>Parasympathetic Vasodilation</a:t>
            </a:r>
            <a:br>
              <a:rPr lang="en-US" b="1" dirty="0">
                <a:latin typeface="Arial Rounded MT Bold" charset="0"/>
                <a:ea typeface="Arial Rounded MT Bold" charset="0"/>
                <a:cs typeface="Arial Rounded MT Bold" charset="0"/>
              </a:rPr>
            </a:br>
            <a:r>
              <a:rPr lang="en-US" b="1" dirty="0">
                <a:latin typeface="Arial Rounded MT Bold" charset="0"/>
                <a:ea typeface="Arial Rounded MT Bold" charset="0"/>
                <a:cs typeface="Arial Rounded MT Bold" charset="0"/>
              </a:rPr>
              <a:t> enhanced by CGRP and SP</a:t>
            </a:r>
            <a:br>
              <a:rPr lang="en-US" b="1"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b="1" dirty="0"/>
          </a:p>
        </p:txBody>
      </p:sp>
      <p:sp>
        <p:nvSpPr>
          <p:cNvPr id="3" name="Content Placeholder 2">
            <a:extLst>
              <a:ext uri="{FF2B5EF4-FFF2-40B4-BE49-F238E27FC236}">
                <a16:creationId xmlns:a16="http://schemas.microsoft.com/office/drawing/2014/main" id="{3C4C0264-DFE9-2FE6-B7F9-7B6EC3A4502F}"/>
              </a:ext>
            </a:extLst>
          </p:cNvPr>
          <p:cNvSpPr>
            <a:spLocks noGrp="1"/>
          </p:cNvSpPr>
          <p:nvPr>
            <p:ph idx="1"/>
          </p:nvPr>
        </p:nvSpPr>
        <p:spPr>
          <a:xfrm>
            <a:off x="838200" y="2223831"/>
            <a:ext cx="10814824" cy="4351338"/>
          </a:xfrm>
        </p:spPr>
        <p:txBody>
          <a:bodyPr>
            <a:normAutofit lnSpcReduction="10000"/>
          </a:bodyPr>
          <a:lstStyle/>
          <a:p>
            <a:endParaRPr lang="en-US" dirty="0"/>
          </a:p>
          <a:p>
            <a:r>
              <a:rPr lang="en-US" b="1" dirty="0"/>
              <a:t>CGRP is released </a:t>
            </a:r>
            <a:r>
              <a:rPr lang="en-US" dirty="0"/>
              <a:t>from same vesicle that contains Substance P (SP).</a:t>
            </a:r>
          </a:p>
          <a:p>
            <a:r>
              <a:rPr lang="en-US" b="1" dirty="0"/>
              <a:t>SP</a:t>
            </a:r>
            <a:r>
              <a:rPr lang="en-US" dirty="0"/>
              <a:t> causes </a:t>
            </a:r>
            <a:r>
              <a:rPr lang="en-US" b="1" i="1" u="sng" dirty="0">
                <a:solidFill>
                  <a:srgbClr val="C00000"/>
                </a:solidFill>
              </a:rPr>
              <a:t>brief vasodilation</a:t>
            </a:r>
            <a:r>
              <a:rPr lang="en-US" dirty="0"/>
              <a:t>, but </a:t>
            </a:r>
            <a:r>
              <a:rPr lang="en-US" b="1" i="1" u="sng" dirty="0">
                <a:solidFill>
                  <a:srgbClr val="C00000"/>
                </a:solidFill>
              </a:rPr>
              <a:t>considerable plasma extravasation</a:t>
            </a:r>
            <a:r>
              <a:rPr lang="en-US" i="1" dirty="0"/>
              <a:t>.</a:t>
            </a:r>
          </a:p>
          <a:p>
            <a:pPr marL="0" indent="0">
              <a:buNone/>
            </a:pPr>
            <a:endParaRPr lang="en-US" dirty="0"/>
          </a:p>
          <a:p>
            <a:pPr marL="0" indent="0">
              <a:buNone/>
            </a:pPr>
            <a:r>
              <a:rPr lang="en-US" b="1" dirty="0"/>
              <a:t>In stimulating tear or saliva flow</a:t>
            </a:r>
            <a:r>
              <a:rPr lang="en-US" dirty="0"/>
              <a:t>, </a:t>
            </a:r>
          </a:p>
          <a:p>
            <a:r>
              <a:rPr lang="en-US" dirty="0"/>
              <a:t>the parasympathetic stimulation of </a:t>
            </a:r>
            <a:r>
              <a:rPr lang="en-US" dirty="0">
                <a:solidFill>
                  <a:srgbClr val="C00000"/>
                </a:solidFill>
              </a:rPr>
              <a:t>Muscarinic Receptor M3R </a:t>
            </a:r>
            <a:r>
              <a:rPr lang="en-US" dirty="0"/>
              <a:t>leads to activated gland function</a:t>
            </a:r>
          </a:p>
          <a:p>
            <a:r>
              <a:rPr lang="en-US" dirty="0">
                <a:solidFill>
                  <a:srgbClr val="C00000"/>
                </a:solidFill>
              </a:rPr>
              <a:t>CGRP leads to extended </a:t>
            </a:r>
            <a:r>
              <a:rPr lang="en-US" dirty="0" err="1">
                <a:solidFill>
                  <a:srgbClr val="C00000"/>
                </a:solidFill>
              </a:rPr>
              <a:t>vaso</a:t>
            </a:r>
            <a:r>
              <a:rPr lang="en-US" dirty="0">
                <a:solidFill>
                  <a:srgbClr val="C00000"/>
                </a:solidFill>
              </a:rPr>
              <a:t>-</a:t>
            </a:r>
            <a:r>
              <a:rPr lang="en-US" u="sng" dirty="0">
                <a:solidFill>
                  <a:srgbClr val="C00000"/>
                </a:solidFill>
              </a:rPr>
              <a:t>dilation of blood vessels</a:t>
            </a:r>
            <a:r>
              <a:rPr lang="en-US" dirty="0">
                <a:solidFill>
                  <a:srgbClr val="C00000"/>
                </a:solidFill>
              </a:rPr>
              <a:t> </a:t>
            </a:r>
          </a:p>
          <a:p>
            <a:r>
              <a:rPr lang="en-US" dirty="0"/>
              <a:t> </a:t>
            </a:r>
            <a:r>
              <a:rPr lang="en-US" i="1" u="sng" dirty="0">
                <a:solidFill>
                  <a:srgbClr val="C00000"/>
                </a:solidFill>
              </a:rPr>
              <a:t>Increase in plasma extravasation</a:t>
            </a:r>
            <a:r>
              <a:rPr lang="en-US" dirty="0"/>
              <a:t> due to SP and VIP</a:t>
            </a:r>
          </a:p>
          <a:p>
            <a:endParaRPr lang="en-US" dirty="0"/>
          </a:p>
          <a:p>
            <a:endParaRPr lang="en-US" dirty="0"/>
          </a:p>
        </p:txBody>
      </p:sp>
    </p:spTree>
    <p:extLst>
      <p:ext uri="{BB962C8B-B14F-4D97-AF65-F5344CB8AC3E}">
        <p14:creationId xmlns:p14="http://schemas.microsoft.com/office/powerpoint/2010/main" val="360527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35F3-AC67-67A4-E301-E05993DB988F}"/>
              </a:ext>
            </a:extLst>
          </p:cNvPr>
          <p:cNvSpPr>
            <a:spLocks noGrp="1"/>
          </p:cNvSpPr>
          <p:nvPr>
            <p:ph type="title"/>
          </p:nvPr>
        </p:nvSpPr>
        <p:spPr>
          <a:xfrm>
            <a:off x="838200" y="365125"/>
            <a:ext cx="10515600" cy="1325563"/>
          </a:xfrm>
        </p:spPr>
        <p:txBody>
          <a:bodyPr>
            <a:normAutofit fontScale="90000"/>
          </a:bodyPr>
          <a:lstStyle/>
          <a:p>
            <a:pPr algn="ctr"/>
            <a:br>
              <a:rPr lang="en-US" sz="3600" b="1" u="sng" dirty="0"/>
            </a:br>
            <a:br>
              <a:rPr lang="en-US" sz="3600" b="1" u="sng" dirty="0"/>
            </a:br>
            <a:br>
              <a:rPr lang="en-US" sz="3600" b="1" u="sng" dirty="0"/>
            </a:br>
            <a:br>
              <a:rPr lang="en-US" sz="3600" b="1" u="sng" dirty="0"/>
            </a:br>
            <a:br>
              <a:rPr lang="en-US" sz="3600" b="1" u="sng" dirty="0"/>
            </a:br>
            <a:br>
              <a:rPr lang="en-US" sz="3600" b="1" u="sng" dirty="0"/>
            </a:br>
            <a:r>
              <a:rPr lang="en-US" sz="4900" b="1" u="sng" dirty="0">
                <a:latin typeface="Abadi MT Condensed Extra Bold" charset="0"/>
                <a:ea typeface="Abadi MT Condensed Extra Bold" charset="0"/>
                <a:cs typeface="Abadi MT Condensed Extra Bold" charset="0"/>
              </a:rPr>
              <a:t>Take Home Points – 4</a:t>
            </a:r>
            <a:r>
              <a:rPr lang="en-US" sz="4900" b="1" dirty="0">
                <a:latin typeface="Abadi MT Condensed Extra Bold" charset="0"/>
                <a:ea typeface="Abadi MT Condensed Extra Bold" charset="0"/>
                <a:cs typeface="Abadi MT Condensed Extra Bold" charset="0"/>
              </a:rPr>
              <a:t>:</a:t>
            </a:r>
            <a:r>
              <a:rPr lang="en-US" sz="4900" b="1" u="sng" dirty="0">
                <a:latin typeface="Abadi MT Condensed Extra Bold" charset="0"/>
                <a:ea typeface="Abadi MT Condensed Extra Bold" charset="0"/>
                <a:cs typeface="Abadi MT Condensed Extra Bold" charset="0"/>
              </a:rPr>
              <a:t> </a:t>
            </a:r>
            <a:br>
              <a:rPr lang="en-US" sz="4900" b="1" u="sng" dirty="0">
                <a:latin typeface="Abadi MT Condensed Extra Bold" charset="0"/>
                <a:ea typeface="Abadi MT Condensed Extra Bold" charset="0"/>
                <a:cs typeface="Abadi MT Condensed Extra Bold" charset="0"/>
              </a:rPr>
            </a:br>
            <a:br>
              <a:rPr lang="en-US" sz="4900" dirty="0"/>
            </a:br>
            <a:r>
              <a:rPr lang="en-US" sz="4000" b="1" dirty="0"/>
              <a:t>Different nerves store different vasoactive neurokines.</a:t>
            </a:r>
            <a:br>
              <a:rPr lang="en-US" sz="4000" dirty="0"/>
            </a:br>
            <a:r>
              <a:rPr lang="en-US" sz="3200" b="1" i="1" dirty="0">
                <a:solidFill>
                  <a:srgbClr val="FF0000"/>
                </a:solidFill>
              </a:rPr>
              <a:t> __________________________</a:t>
            </a:r>
            <a:br>
              <a:rPr lang="en-US" sz="3200" b="1" i="1" dirty="0">
                <a:solidFill>
                  <a:srgbClr val="FF0000"/>
                </a:solidFill>
              </a:rPr>
            </a:br>
            <a:br>
              <a:rPr lang="en-US" sz="3200" b="1" i="1" dirty="0">
                <a:solidFill>
                  <a:srgbClr val="FF0000"/>
                </a:solidFill>
              </a:rPr>
            </a:br>
            <a:br>
              <a:rPr lang="en-US" sz="3600" dirty="0"/>
            </a:br>
            <a:br>
              <a:rPr lang="en-US" sz="3200" b="1" i="1" dirty="0">
                <a:solidFill>
                  <a:srgbClr val="FF0000"/>
                </a:solidFill>
              </a:rPr>
            </a:br>
            <a:br>
              <a:rPr lang="en-US" sz="3200" b="1" i="1" dirty="0">
                <a:solidFill>
                  <a:srgbClr val="FF0000"/>
                </a:solidFill>
              </a:rPr>
            </a:br>
            <a:endParaRPr lang="en-US" sz="3600" dirty="0"/>
          </a:p>
        </p:txBody>
      </p:sp>
      <p:sp>
        <p:nvSpPr>
          <p:cNvPr id="3" name="Content Placeholder 2">
            <a:extLst>
              <a:ext uri="{FF2B5EF4-FFF2-40B4-BE49-F238E27FC236}">
                <a16:creationId xmlns:a16="http://schemas.microsoft.com/office/drawing/2014/main" id="{95F6C019-AE9F-F7AE-4DA6-F317DB76CDDD}"/>
              </a:ext>
            </a:extLst>
          </p:cNvPr>
          <p:cNvSpPr>
            <a:spLocks noGrp="1"/>
          </p:cNvSpPr>
          <p:nvPr>
            <p:ph idx="1"/>
          </p:nvPr>
        </p:nvSpPr>
        <p:spPr>
          <a:xfrm>
            <a:off x="838200" y="2642839"/>
            <a:ext cx="10515600" cy="3534124"/>
          </a:xfrm>
        </p:spPr>
        <p:txBody>
          <a:bodyPr/>
          <a:lstStyle/>
          <a:p>
            <a:pPr marL="457200" lvl="1" indent="0">
              <a:buNone/>
            </a:pPr>
            <a:r>
              <a:rPr lang="en-US" b="1" i="1" u="sng" dirty="0">
                <a:solidFill>
                  <a:srgbClr val="C00000"/>
                </a:solidFill>
              </a:rPr>
              <a:t>Parasympathetic</a:t>
            </a:r>
            <a:r>
              <a:rPr lang="en-US" dirty="0">
                <a:solidFill>
                  <a:srgbClr val="C00000"/>
                </a:solidFill>
              </a:rPr>
              <a:t> </a:t>
            </a:r>
            <a:r>
              <a:rPr lang="en-US" b="1" dirty="0">
                <a:solidFill>
                  <a:srgbClr val="C00000"/>
                </a:solidFill>
              </a:rPr>
              <a:t>fibers</a:t>
            </a:r>
            <a:r>
              <a:rPr lang="en-US" dirty="0">
                <a:solidFill>
                  <a:srgbClr val="C00000"/>
                </a:solidFill>
              </a:rPr>
              <a:t> </a:t>
            </a:r>
            <a:r>
              <a:rPr lang="en-US" dirty="0"/>
              <a:t>release </a:t>
            </a:r>
            <a:r>
              <a:rPr lang="en-US" u="sng" dirty="0"/>
              <a:t>acetylcholine (Ach)</a:t>
            </a:r>
            <a:r>
              <a:rPr lang="en-US" dirty="0"/>
              <a:t>                                                     and </a:t>
            </a:r>
            <a:r>
              <a:rPr lang="en-US" b="1" dirty="0"/>
              <a:t>v</a:t>
            </a:r>
            <a:r>
              <a:rPr lang="en-US" dirty="0"/>
              <a:t>asoactive </a:t>
            </a:r>
            <a:r>
              <a:rPr lang="en-US" b="1" dirty="0"/>
              <a:t>i</a:t>
            </a:r>
            <a:r>
              <a:rPr lang="en-US" dirty="0"/>
              <a:t>ntestinal </a:t>
            </a:r>
            <a:r>
              <a:rPr lang="en-US" b="1" dirty="0"/>
              <a:t>p</a:t>
            </a:r>
            <a:r>
              <a:rPr lang="en-US" dirty="0"/>
              <a:t>eptide (VIP).</a:t>
            </a:r>
          </a:p>
          <a:p>
            <a:pPr marL="457200" lvl="1" indent="0">
              <a:buNone/>
            </a:pPr>
            <a:endParaRPr lang="en-US" dirty="0"/>
          </a:p>
          <a:p>
            <a:pPr marL="457200" lvl="1" indent="0">
              <a:buNone/>
            </a:pPr>
            <a:r>
              <a:rPr lang="en-US" b="1" i="1" u="sng" dirty="0">
                <a:solidFill>
                  <a:srgbClr val="C00000"/>
                </a:solidFill>
              </a:rPr>
              <a:t>Sympathetic</a:t>
            </a:r>
            <a:r>
              <a:rPr lang="en-US" b="1" dirty="0">
                <a:solidFill>
                  <a:srgbClr val="C00000"/>
                </a:solidFill>
              </a:rPr>
              <a:t> fibers</a:t>
            </a:r>
            <a:r>
              <a:rPr lang="en-US" dirty="0">
                <a:solidFill>
                  <a:srgbClr val="C00000"/>
                </a:solidFill>
              </a:rPr>
              <a:t> </a:t>
            </a:r>
            <a:r>
              <a:rPr lang="en-US" dirty="0"/>
              <a:t>release </a:t>
            </a:r>
            <a:r>
              <a:rPr lang="en-US" u="sng" dirty="0"/>
              <a:t>noradrenaline</a:t>
            </a:r>
            <a:r>
              <a:rPr lang="en-US" dirty="0"/>
              <a:t> and neuropeptide Y.</a:t>
            </a:r>
          </a:p>
          <a:p>
            <a:pPr marL="457200" lvl="1" indent="0">
              <a:buNone/>
            </a:pPr>
            <a:endParaRPr lang="en-US" dirty="0"/>
          </a:p>
          <a:p>
            <a:pPr marL="457200" lvl="1" indent="0">
              <a:buNone/>
            </a:pPr>
            <a:r>
              <a:rPr lang="en-US" b="1" u="sng" dirty="0">
                <a:solidFill>
                  <a:srgbClr val="C00000"/>
                </a:solidFill>
              </a:rPr>
              <a:t>Sensory afferent</a:t>
            </a:r>
            <a:r>
              <a:rPr lang="en-US" b="1" dirty="0">
                <a:solidFill>
                  <a:srgbClr val="C00000"/>
                </a:solidFill>
              </a:rPr>
              <a:t> </a:t>
            </a:r>
            <a:r>
              <a:rPr lang="en-US" dirty="0"/>
              <a:t>fibers release </a:t>
            </a:r>
            <a:r>
              <a:rPr lang="en-US" u="sng" dirty="0"/>
              <a:t>CGRP,</a:t>
            </a:r>
            <a:r>
              <a:rPr lang="en-US" dirty="0"/>
              <a:t> substance P and neuropeptide Y.</a:t>
            </a:r>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123533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EDAF-A8ED-86EA-B10B-DB912D08EF2A}"/>
              </a:ext>
            </a:extLst>
          </p:cNvPr>
          <p:cNvSpPr>
            <a:spLocks noGrp="1"/>
          </p:cNvSpPr>
          <p:nvPr>
            <p:ph type="title"/>
          </p:nvPr>
        </p:nvSpPr>
        <p:spPr/>
        <p:txBody>
          <a:bodyPr>
            <a:normAutofit fontScale="90000"/>
          </a:bodyPr>
          <a:lstStyle/>
          <a:p>
            <a:pPr algn="ctr"/>
            <a:r>
              <a:rPr lang="en-US" b="1" dirty="0">
                <a:solidFill>
                  <a:srgbClr val="C00000"/>
                </a:solidFill>
                <a:latin typeface="Arial Rounded MT Bold" charset="0"/>
                <a:ea typeface="Arial Rounded MT Bold" charset="0"/>
                <a:cs typeface="Arial Rounded MT Bold" charset="0"/>
              </a:rPr>
              <a:t>CGRP, Substance P and VIP </a:t>
            </a:r>
            <a:br>
              <a:rPr lang="en-US" b="1" dirty="0">
                <a:latin typeface="Arial Rounded MT Bold" charset="0"/>
                <a:ea typeface="Arial Rounded MT Bold" charset="0"/>
                <a:cs typeface="Arial Rounded MT Bold" charset="0"/>
              </a:rPr>
            </a:br>
            <a:r>
              <a:rPr lang="en-US" b="1" dirty="0">
                <a:latin typeface="Arial Rounded MT Bold" charset="0"/>
                <a:ea typeface="Arial Rounded MT Bold" charset="0"/>
                <a:cs typeface="Arial Rounded MT Bold" charset="0"/>
              </a:rPr>
              <a:t>are in Salivary and Lacrimal Glands</a:t>
            </a:r>
            <a:br>
              <a:rPr lang="en-US" b="1"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b="1" dirty="0"/>
          </a:p>
        </p:txBody>
      </p:sp>
      <p:sp>
        <p:nvSpPr>
          <p:cNvPr id="3" name="Content Placeholder 2">
            <a:extLst>
              <a:ext uri="{FF2B5EF4-FFF2-40B4-BE49-F238E27FC236}">
                <a16:creationId xmlns:a16="http://schemas.microsoft.com/office/drawing/2014/main" id="{18D2746D-0CDB-E204-DF57-739C97E7C2E7}"/>
              </a:ext>
            </a:extLst>
          </p:cNvPr>
          <p:cNvSpPr>
            <a:spLocks noGrp="1"/>
          </p:cNvSpPr>
          <p:nvPr>
            <p:ph idx="1"/>
          </p:nvPr>
        </p:nvSpPr>
        <p:spPr>
          <a:xfrm>
            <a:off x="838200" y="2506939"/>
            <a:ext cx="10515600" cy="4351338"/>
          </a:xfrm>
        </p:spPr>
        <p:txBody>
          <a:bodyPr/>
          <a:lstStyle/>
          <a:p>
            <a:r>
              <a:rPr lang="en-US" dirty="0"/>
              <a:t>These </a:t>
            </a:r>
            <a:r>
              <a:rPr lang="en-US" b="1" dirty="0"/>
              <a:t>neuropeptides</a:t>
            </a:r>
            <a:r>
              <a:rPr lang="en-US" dirty="0"/>
              <a:t> serve as co-transmitters with acetylcholine      and noradrenaline. </a:t>
            </a:r>
          </a:p>
          <a:p>
            <a:r>
              <a:rPr lang="en-US" b="1" dirty="0" err="1"/>
              <a:t>Neurokine</a:t>
            </a:r>
            <a:r>
              <a:rPr lang="en-US" b="1" dirty="0"/>
              <a:t> effects </a:t>
            </a:r>
            <a:r>
              <a:rPr lang="en-US" dirty="0"/>
              <a:t>are </a:t>
            </a:r>
            <a:r>
              <a:rPr lang="en-US" i="1" dirty="0"/>
              <a:t>longer-acting</a:t>
            </a:r>
            <a:r>
              <a:rPr lang="en-US" dirty="0"/>
              <a:t> than parasympathetic muscarinic stimulation.</a:t>
            </a:r>
          </a:p>
          <a:p>
            <a:r>
              <a:rPr lang="en-US" i="1" dirty="0"/>
              <a:t>Neurokine release require more </a:t>
            </a:r>
            <a:r>
              <a:rPr lang="en-US" b="1" i="1" dirty="0"/>
              <a:t>intense</a:t>
            </a:r>
            <a:r>
              <a:rPr lang="en-US" i="1" dirty="0"/>
              <a:t> nerve stimulation for release.</a:t>
            </a:r>
          </a:p>
          <a:p>
            <a:pPr marL="0" indent="0" algn="ctr">
              <a:buNone/>
            </a:pPr>
            <a:endParaRPr lang="en-US" u="sng" dirty="0"/>
          </a:p>
          <a:p>
            <a:pPr marL="0" indent="0">
              <a:buNone/>
            </a:pPr>
            <a:r>
              <a:rPr lang="en-US" b="1" i="1" dirty="0">
                <a:solidFill>
                  <a:srgbClr val="C00000"/>
                </a:solidFill>
              </a:rPr>
              <a:t>The inflammatory milieu in </a:t>
            </a:r>
            <a:r>
              <a:rPr lang="en-US" b="1" i="1" dirty="0" err="1">
                <a:solidFill>
                  <a:srgbClr val="C00000"/>
                </a:solidFill>
              </a:rPr>
              <a:t>SjD</a:t>
            </a:r>
            <a:r>
              <a:rPr lang="en-US" b="1" i="1" dirty="0">
                <a:solidFill>
                  <a:srgbClr val="C00000"/>
                </a:solidFill>
              </a:rPr>
              <a:t> glands </a:t>
            </a:r>
            <a:r>
              <a:rPr lang="en-US" dirty="0"/>
              <a:t>may interfere with neurokine release and the vasodilation required for tear or saliva flow.</a:t>
            </a:r>
          </a:p>
        </p:txBody>
      </p:sp>
    </p:spTree>
    <p:extLst>
      <p:ext uri="{BB962C8B-B14F-4D97-AF65-F5344CB8AC3E}">
        <p14:creationId xmlns:p14="http://schemas.microsoft.com/office/powerpoint/2010/main" val="3454711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52D9-7444-31C4-CCCB-E8766905072D}"/>
              </a:ext>
            </a:extLst>
          </p:cNvPr>
          <p:cNvSpPr>
            <a:spLocks noGrp="1"/>
          </p:cNvSpPr>
          <p:nvPr>
            <p:ph type="title"/>
          </p:nvPr>
        </p:nvSpPr>
        <p:spPr>
          <a:xfrm>
            <a:off x="838200" y="770827"/>
            <a:ext cx="10515600" cy="1010348"/>
          </a:xfrm>
        </p:spPr>
        <p:txBody>
          <a:bodyPr>
            <a:noAutofit/>
          </a:bodyPr>
          <a:lstStyle/>
          <a:p>
            <a:pPr algn="ctr"/>
            <a:br>
              <a:rPr lang="en-US" b="1" u="sng" dirty="0"/>
            </a:br>
            <a:br>
              <a:rPr lang="en-US" b="1" u="sng" dirty="0"/>
            </a:br>
            <a:r>
              <a:rPr lang="en-US" b="1" u="sng" dirty="0">
                <a:latin typeface="Abadi MT Condensed Extra Bold" charset="0"/>
                <a:ea typeface="Abadi MT Condensed Extra Bold" charset="0"/>
                <a:cs typeface="Abadi MT Condensed Extra Bold" charset="0"/>
              </a:rPr>
              <a:t>Take Home Points – 5</a:t>
            </a:r>
            <a:r>
              <a:rPr lang="en-US" b="1" dirty="0">
                <a:latin typeface="Abadi MT Condensed Extra Bold" charset="0"/>
                <a:ea typeface="Abadi MT Condensed Extra Bold" charset="0"/>
                <a:cs typeface="Abadi MT Condensed Extra Bold" charset="0"/>
              </a:rPr>
              <a:t>:</a:t>
            </a:r>
            <a:r>
              <a:rPr lang="en-US" b="1" u="sng" dirty="0">
                <a:latin typeface="Abadi MT Condensed Extra Bold" charset="0"/>
                <a:ea typeface="Abadi MT Condensed Extra Bold" charset="0"/>
                <a:cs typeface="Abadi MT Condensed Extra Bold" charset="0"/>
              </a:rPr>
              <a:t> </a:t>
            </a:r>
            <a:br>
              <a:rPr lang="en-US" b="1" u="sng" dirty="0"/>
            </a:br>
            <a:br>
              <a:rPr lang="en-US" sz="3200" b="1" dirty="0"/>
            </a:br>
            <a:r>
              <a:rPr lang="en-US" sz="3200" b="1" dirty="0"/>
              <a:t> Another important target identified in migraine is         </a:t>
            </a:r>
            <a:br>
              <a:rPr lang="en-US" sz="3200" b="1" dirty="0"/>
            </a:br>
            <a:r>
              <a:rPr lang="en-US" sz="3200" b="1" dirty="0">
                <a:solidFill>
                  <a:srgbClr val="C00000"/>
                </a:solidFill>
              </a:rPr>
              <a:t>Pituitary Adenylate Cyclase-Activating Polypeptide (PACAP)</a:t>
            </a:r>
            <a:br>
              <a:rPr lang="en-US" sz="3200" b="1" dirty="0">
                <a:solidFill>
                  <a:srgbClr val="C00000"/>
                </a:solidFill>
              </a:rPr>
            </a:br>
            <a:br>
              <a:rPr lang="en-US" sz="3200" b="1" dirty="0">
                <a:solidFill>
                  <a:srgbClr val="C00000"/>
                </a:solidFill>
              </a:rPr>
            </a:br>
            <a:r>
              <a:rPr lang="en-US" sz="3200" b="1" i="1" dirty="0">
                <a:solidFill>
                  <a:srgbClr val="FF0000"/>
                </a:solidFill>
              </a:rPr>
              <a:t>_________________________</a:t>
            </a:r>
            <a:br>
              <a:rPr lang="en-US" sz="3200" b="1" dirty="0">
                <a:solidFill>
                  <a:srgbClr val="C00000"/>
                </a:solidFill>
              </a:rPr>
            </a:br>
            <a:endParaRPr lang="en-US" sz="3200" b="1" dirty="0">
              <a:solidFill>
                <a:srgbClr val="C00000"/>
              </a:solidFill>
            </a:endParaRPr>
          </a:p>
        </p:txBody>
      </p:sp>
      <p:sp>
        <p:nvSpPr>
          <p:cNvPr id="3" name="Content Placeholder 2">
            <a:extLst>
              <a:ext uri="{FF2B5EF4-FFF2-40B4-BE49-F238E27FC236}">
                <a16:creationId xmlns:a16="http://schemas.microsoft.com/office/drawing/2014/main" id="{9CA54A63-0186-8D8A-D8DA-28042386464A}"/>
              </a:ext>
            </a:extLst>
          </p:cNvPr>
          <p:cNvSpPr>
            <a:spLocks noGrp="1"/>
          </p:cNvSpPr>
          <p:nvPr>
            <p:ph idx="1"/>
          </p:nvPr>
        </p:nvSpPr>
        <p:spPr>
          <a:xfrm>
            <a:off x="628650" y="3078372"/>
            <a:ext cx="11172825" cy="4592979"/>
          </a:xfrm>
        </p:spPr>
        <p:txBody>
          <a:bodyPr>
            <a:normAutofit/>
          </a:bodyPr>
          <a:lstStyle/>
          <a:p>
            <a:endParaRPr lang="en-US" sz="2400" dirty="0">
              <a:latin typeface="Arial" panose="020B0604020202020204" pitchFamily="34" charset="0"/>
            </a:endParaRPr>
          </a:p>
          <a:p>
            <a:r>
              <a:rPr lang="en-US" sz="2400" dirty="0">
                <a:latin typeface="Arial" panose="020B0604020202020204" pitchFamily="34" charset="0"/>
              </a:rPr>
              <a:t>PACAP is widely distributed: it is found in the peripheral and central nervous systems, as well as in exocrine and endocrine tissues in the respiratory, gastrointestinal, endocrine and reproductive systems.</a:t>
            </a:r>
          </a:p>
          <a:p>
            <a:r>
              <a:rPr lang="en-US" sz="2400" b="1" dirty="0">
                <a:latin typeface="Arial" panose="020B0604020202020204" pitchFamily="34" charset="0"/>
              </a:rPr>
              <a:t>PACAP </a:t>
            </a:r>
            <a:r>
              <a:rPr lang="en-US" sz="2400" dirty="0">
                <a:latin typeface="Arial" panose="020B0604020202020204" pitchFamily="34" charset="0"/>
              </a:rPr>
              <a:t> located in areas associated with migraine pathophysiology, specifically the paraventricular nucleus of the hypothalamus, trigeminal nucleus caudalis, and the </a:t>
            </a:r>
            <a:r>
              <a:rPr lang="en-US" sz="2400" b="1" dirty="0">
                <a:latin typeface="Arial" panose="020B0604020202020204" pitchFamily="34" charset="0"/>
              </a:rPr>
              <a:t>trigeminal ganglion</a:t>
            </a:r>
            <a:r>
              <a:rPr lang="en-US" sz="2400" dirty="0">
                <a:latin typeface="Arial" panose="020B0604020202020204" pitchFamily="34" charset="0"/>
              </a:rPr>
              <a:t>.</a:t>
            </a:r>
          </a:p>
          <a:p>
            <a:pPr marL="0" indent="0">
              <a:buNone/>
            </a:pPr>
            <a:endParaRPr lang="en-US" sz="2400" b="1" dirty="0">
              <a:latin typeface="Arial" panose="020B0604020202020204" pitchFamily="34" charset="0"/>
            </a:endParaRPr>
          </a:p>
          <a:p>
            <a:r>
              <a:rPr lang="en-US" sz="2400" dirty="0">
                <a:latin typeface="Arial" panose="020B0604020202020204" pitchFamily="34" charset="0"/>
              </a:rPr>
              <a:t>:</a:t>
            </a:r>
            <a:endParaRPr lang="en-US" sz="2400" b="1" dirty="0">
              <a:latin typeface="Arial" panose="020B0604020202020204" pitchFamily="34" charset="0"/>
            </a:endParaRPr>
          </a:p>
          <a:p>
            <a:pPr>
              <a:buFont typeface="Wingdings" panose="05000000000000000000" pitchFamily="2" charset="2"/>
              <a:buChar char="Ø"/>
            </a:pPr>
            <a:r>
              <a:rPr lang="en-US" sz="2400" b="1" dirty="0">
                <a:latin typeface="Arial" panose="020B0604020202020204" pitchFamily="34" charset="0"/>
              </a:rPr>
              <a:t>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2205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5930-E904-A834-DC6D-D63B13C7400C}"/>
              </a:ext>
            </a:extLst>
          </p:cNvPr>
          <p:cNvSpPr>
            <a:spLocks noGrp="1"/>
          </p:cNvSpPr>
          <p:nvPr>
            <p:ph type="title"/>
          </p:nvPr>
        </p:nvSpPr>
        <p:spPr>
          <a:xfrm>
            <a:off x="838200" y="365125"/>
            <a:ext cx="10515600" cy="1384162"/>
          </a:xfrm>
        </p:spPr>
        <p:txBody>
          <a:bodyPr>
            <a:noAutofit/>
          </a:bodyPr>
          <a:lstStyle/>
          <a:p>
            <a:pPr algn="ctr"/>
            <a:r>
              <a:rPr lang="en-US" sz="3200" dirty="0" err="1">
                <a:latin typeface="Arial" panose="020B0604020202020204" pitchFamily="34" charset="0"/>
              </a:rPr>
              <a:t>Trigemino</a:t>
            </a:r>
            <a:r>
              <a:rPr lang="en-US" sz="3200" dirty="0">
                <a:latin typeface="Arial" panose="020B0604020202020204" pitchFamily="34" charset="0"/>
              </a:rPr>
              <a:t>-cervical neurons responding to a </a:t>
            </a:r>
            <a:r>
              <a:rPr lang="en-US" sz="3200" dirty="0" err="1">
                <a:latin typeface="Arial" panose="020B0604020202020204" pitchFamily="34" charset="0"/>
              </a:rPr>
              <a:t>trigemino</a:t>
            </a:r>
            <a:r>
              <a:rPr lang="en-US" sz="3200" dirty="0">
                <a:latin typeface="Arial" panose="020B0604020202020204" pitchFamily="34" charset="0"/>
              </a:rPr>
              <a:t>-vascular nociceptive stimulus are modulated by </a:t>
            </a:r>
            <a:br>
              <a:rPr lang="en-US" sz="3200" dirty="0">
                <a:latin typeface="Arial" panose="020B0604020202020204" pitchFamily="34" charset="0"/>
              </a:rPr>
            </a:br>
            <a:r>
              <a:rPr lang="en-US" sz="3200" dirty="0">
                <a:latin typeface="Arial" panose="020B0604020202020204" pitchFamily="34" charset="0"/>
              </a:rPr>
              <a:t>PACAP-based mechanisms </a:t>
            </a:r>
            <a:br>
              <a:rPr lang="en-US" sz="3200" dirty="0">
                <a:latin typeface="Arial" panose="020B0604020202020204" pitchFamily="34" charset="0"/>
              </a:rPr>
            </a:br>
            <a:endParaRPr lang="en-US" sz="3200" dirty="0"/>
          </a:p>
        </p:txBody>
      </p:sp>
      <p:sp>
        <p:nvSpPr>
          <p:cNvPr id="3" name="Content Placeholder 2">
            <a:extLst>
              <a:ext uri="{FF2B5EF4-FFF2-40B4-BE49-F238E27FC236}">
                <a16:creationId xmlns:a16="http://schemas.microsoft.com/office/drawing/2014/main" id="{73374580-4F4D-9E62-2C2A-6FD222F43AB9}"/>
              </a:ext>
            </a:extLst>
          </p:cNvPr>
          <p:cNvSpPr>
            <a:spLocks noGrp="1"/>
          </p:cNvSpPr>
          <p:nvPr>
            <p:ph idx="1"/>
          </p:nvPr>
        </p:nvSpPr>
        <p:spPr>
          <a:xfrm>
            <a:off x="838200" y="2402095"/>
            <a:ext cx="10515600" cy="4351338"/>
          </a:xfrm>
        </p:spPr>
        <p:txBody>
          <a:bodyPr/>
          <a:lstStyle/>
          <a:p>
            <a:pPr>
              <a:buFont typeface="Wingdings" panose="05000000000000000000" pitchFamily="2" charset="2"/>
              <a:buChar char="Ø"/>
            </a:pPr>
            <a:r>
              <a:rPr lang="en-US" b="1" dirty="0">
                <a:latin typeface="Arial" panose="020B0604020202020204" pitchFamily="34" charset="0"/>
              </a:rPr>
              <a:t>PACP reduces pain threshold to nociceptive stimuli  </a:t>
            </a:r>
            <a:r>
              <a:rPr lang="en-US" dirty="0">
                <a:latin typeface="Arial" panose="020B0604020202020204" pitchFamily="34" charset="0"/>
              </a:rPr>
              <a:t>and makes even mild stimulation more painful.</a:t>
            </a:r>
          </a:p>
          <a:p>
            <a:pPr>
              <a:buFont typeface="Wingdings" panose="05000000000000000000" pitchFamily="2" charset="2"/>
              <a:buChar char="Ø"/>
            </a:pPr>
            <a:r>
              <a:rPr lang="en-US" dirty="0">
                <a:latin typeface="Arial" panose="020B0604020202020204" pitchFamily="34" charset="0"/>
              </a:rPr>
              <a:t> Thus, </a:t>
            </a:r>
            <a:r>
              <a:rPr lang="en-US" b="1" dirty="0">
                <a:latin typeface="Arial" panose="020B0604020202020204" pitchFamily="34" charset="0"/>
              </a:rPr>
              <a:t>PACP may contribute to </a:t>
            </a:r>
            <a:r>
              <a:rPr lang="en-US" b="1" i="1" u="sng" dirty="0">
                <a:latin typeface="Arial" panose="020B0604020202020204" pitchFamily="34" charset="0"/>
              </a:rPr>
              <a:t>amplifying pain signals</a:t>
            </a:r>
            <a:r>
              <a:rPr lang="en-US" b="1" dirty="0">
                <a:latin typeface="Arial" panose="020B0604020202020204" pitchFamily="34" charset="0"/>
              </a:rPr>
              <a:t> </a:t>
            </a:r>
            <a:r>
              <a:rPr lang="en-US" dirty="0">
                <a:latin typeface="Arial" panose="020B0604020202020204" pitchFamily="34" charset="0"/>
              </a:rPr>
              <a:t>from dry eyes and dry mouth.</a:t>
            </a:r>
          </a:p>
          <a:p>
            <a:pPr marL="0" indent="0">
              <a:buNone/>
            </a:pPr>
            <a:endParaRPr lang="en-US" dirty="0"/>
          </a:p>
        </p:txBody>
      </p:sp>
      <p:sp>
        <p:nvSpPr>
          <p:cNvPr id="5" name="TextBox 4">
            <a:extLst>
              <a:ext uri="{FF2B5EF4-FFF2-40B4-BE49-F238E27FC236}">
                <a16:creationId xmlns:a16="http://schemas.microsoft.com/office/drawing/2014/main" id="{E481722E-B739-7CD1-7974-D01B056CC1F2}"/>
              </a:ext>
            </a:extLst>
          </p:cNvPr>
          <p:cNvSpPr txBox="1"/>
          <p:nvPr/>
        </p:nvSpPr>
        <p:spPr>
          <a:xfrm>
            <a:off x="3048828" y="1579530"/>
            <a:ext cx="6097656" cy="369332"/>
          </a:xfrm>
          <a:prstGeom prst="rect">
            <a:avLst/>
          </a:prstGeom>
          <a:noFill/>
        </p:spPr>
        <p:txBody>
          <a:bodyPr wrap="square">
            <a:spAutoFit/>
          </a:bodyPr>
          <a:lstStyle/>
          <a:p>
            <a:r>
              <a:rPr lang="en-US" sz="1800" b="1" i="1" dirty="0">
                <a:solidFill>
                  <a:srgbClr val="FF0000"/>
                </a:solidFill>
              </a:rPr>
              <a:t>__________________________</a:t>
            </a:r>
            <a:endParaRPr lang="en-US" dirty="0"/>
          </a:p>
        </p:txBody>
      </p:sp>
    </p:spTree>
    <p:extLst>
      <p:ext uri="{BB962C8B-B14F-4D97-AF65-F5344CB8AC3E}">
        <p14:creationId xmlns:p14="http://schemas.microsoft.com/office/powerpoint/2010/main" val="401607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3393-7115-B33E-B2F8-6FDC54F9B239}"/>
              </a:ext>
            </a:extLst>
          </p:cNvPr>
          <p:cNvSpPr>
            <a:spLocks noGrp="1"/>
          </p:cNvSpPr>
          <p:nvPr>
            <p:ph type="title"/>
          </p:nvPr>
        </p:nvSpPr>
        <p:spPr/>
        <p:txBody>
          <a:bodyPr>
            <a:normAutofit fontScale="90000"/>
          </a:bodyPr>
          <a:lstStyle/>
          <a:p>
            <a:r>
              <a:rPr lang="en-US" dirty="0">
                <a:latin typeface="Arial Rounded MT Bold" charset="0"/>
                <a:ea typeface="Arial Rounded MT Bold" charset="0"/>
                <a:cs typeface="Arial Rounded MT Bold" charset="0"/>
              </a:rPr>
              <a:t>PACAP and VIP share the same receptors</a:t>
            </a:r>
            <a:br>
              <a:rPr lang="en-US" dirty="0"/>
            </a:br>
            <a:r>
              <a:rPr lang="en-US" b="1" i="1" dirty="0">
                <a:solidFill>
                  <a:srgbClr val="FF0000"/>
                </a:solidFill>
              </a:rPr>
              <a:t> ________________________________________</a:t>
            </a:r>
            <a:endParaRPr lang="en-US" dirty="0"/>
          </a:p>
        </p:txBody>
      </p:sp>
      <p:pic>
        <p:nvPicPr>
          <p:cNvPr id="7" name="Content Placeholder 6" descr="Diagram&#10;&#10;Description automatically generated">
            <a:extLst>
              <a:ext uri="{FF2B5EF4-FFF2-40B4-BE49-F238E27FC236}">
                <a16:creationId xmlns:a16="http://schemas.microsoft.com/office/drawing/2014/main" id="{893CB3F7-36C9-84D7-134C-3644F8652012}"/>
              </a:ext>
            </a:extLst>
          </p:cNvPr>
          <p:cNvPicPr>
            <a:picLocks noGrp="1" noChangeAspect="1"/>
          </p:cNvPicPr>
          <p:nvPr>
            <p:ph idx="1"/>
          </p:nvPr>
        </p:nvPicPr>
        <p:blipFill>
          <a:blip r:embed="rId2"/>
          <a:stretch>
            <a:fillRect/>
          </a:stretch>
        </p:blipFill>
        <p:spPr>
          <a:xfrm>
            <a:off x="3441700" y="2343944"/>
            <a:ext cx="5308600" cy="3314700"/>
          </a:xfrm>
        </p:spPr>
      </p:pic>
    </p:spTree>
    <p:extLst>
      <p:ext uri="{BB962C8B-B14F-4D97-AF65-F5344CB8AC3E}">
        <p14:creationId xmlns:p14="http://schemas.microsoft.com/office/powerpoint/2010/main" val="2035989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45A8-0E9E-8674-FD48-C39F61441B8B}"/>
              </a:ext>
            </a:extLst>
          </p:cNvPr>
          <p:cNvSpPr>
            <a:spLocks noGrp="1"/>
          </p:cNvSpPr>
          <p:nvPr>
            <p:ph type="title"/>
          </p:nvPr>
        </p:nvSpPr>
        <p:spPr>
          <a:xfrm>
            <a:off x="838200" y="1115122"/>
            <a:ext cx="10515600" cy="575565"/>
          </a:xfrm>
        </p:spPr>
        <p:txBody>
          <a:bodyPr>
            <a:normAutofit fontScale="90000"/>
          </a:bodyPr>
          <a:lstStyle/>
          <a:p>
            <a:pPr algn="ctr"/>
            <a:r>
              <a:rPr lang="en-US" b="1" u="sng" dirty="0">
                <a:latin typeface="Abadi MT Condensed Extra Bold" charset="0"/>
                <a:ea typeface="Abadi MT Condensed Extra Bold" charset="0"/>
                <a:cs typeface="Abadi MT Condensed Extra Bold" charset="0"/>
              </a:rPr>
              <a:t>Take Home Points – 6</a:t>
            </a:r>
            <a:r>
              <a:rPr lang="en-US" b="1" dirty="0">
                <a:latin typeface="Abadi MT Condensed Extra Bold" charset="0"/>
                <a:ea typeface="Abadi MT Condensed Extra Bold" charset="0"/>
                <a:cs typeface="Abadi MT Condensed Extra Bold" charset="0"/>
              </a:rPr>
              <a:t>: </a:t>
            </a:r>
            <a:br>
              <a:rPr lang="en-US" b="1" dirty="0"/>
            </a:br>
            <a:br>
              <a:rPr lang="en-US" b="1" dirty="0"/>
            </a:br>
            <a:r>
              <a:rPr lang="en-US" b="1" dirty="0">
                <a:latin typeface="Arial Rounded MT Bold" charset="0"/>
                <a:ea typeface="Arial Rounded MT Bold" charset="0"/>
                <a:cs typeface="Arial Rounded MT Bold" charset="0"/>
              </a:rPr>
              <a:t>Possible PACP role in symptoms in </a:t>
            </a:r>
            <a:r>
              <a:rPr lang="en-US" b="1" dirty="0" err="1">
                <a:latin typeface="Arial Rounded MT Bold" charset="0"/>
                <a:ea typeface="Arial Rounded MT Bold" charset="0"/>
                <a:cs typeface="Arial Rounded MT Bold" charset="0"/>
              </a:rPr>
              <a:t>SjD</a:t>
            </a:r>
            <a:r>
              <a:rPr lang="en-US" b="1" dirty="0">
                <a:latin typeface="Arial Rounded MT Bold" charset="0"/>
                <a:ea typeface="Arial Rounded MT Bold" charset="0"/>
                <a:cs typeface="Arial Rounded MT Bold" charset="0"/>
              </a:rPr>
              <a:t>:</a:t>
            </a:r>
            <a:br>
              <a:rPr lang="en-US" b="1" dirty="0">
                <a:latin typeface="Arial Rounded MT Bold" charset="0"/>
                <a:ea typeface="Arial Rounded MT Bold" charset="0"/>
                <a:cs typeface="Arial Rounded MT Bold" charset="0"/>
              </a:rPr>
            </a:br>
            <a:r>
              <a:rPr lang="en-US" b="1" i="1" dirty="0">
                <a:solidFill>
                  <a:srgbClr val="FF0000"/>
                </a:solidFill>
              </a:rPr>
              <a:t> __________________________</a:t>
            </a:r>
            <a:br>
              <a:rPr lang="en-US" b="1" dirty="0"/>
            </a:br>
            <a:endParaRPr lang="en-US" b="1" dirty="0"/>
          </a:p>
        </p:txBody>
      </p:sp>
      <p:sp>
        <p:nvSpPr>
          <p:cNvPr id="3" name="Content Placeholder 2">
            <a:extLst>
              <a:ext uri="{FF2B5EF4-FFF2-40B4-BE49-F238E27FC236}">
                <a16:creationId xmlns:a16="http://schemas.microsoft.com/office/drawing/2014/main" id="{05BC1D1C-29EB-DF8A-2449-B4761705664E}"/>
              </a:ext>
            </a:extLst>
          </p:cNvPr>
          <p:cNvSpPr>
            <a:spLocks noGrp="1"/>
          </p:cNvSpPr>
          <p:nvPr>
            <p:ph idx="1"/>
          </p:nvPr>
        </p:nvSpPr>
        <p:spPr>
          <a:xfrm>
            <a:off x="838200" y="2236508"/>
            <a:ext cx="10515600" cy="4351338"/>
          </a:xfrm>
        </p:spPr>
        <p:txBody>
          <a:bodyPr>
            <a:normAutofit lnSpcReduction="10000"/>
          </a:bodyPr>
          <a:lstStyle/>
          <a:p>
            <a:r>
              <a:rPr lang="en-US" b="1" dirty="0"/>
              <a:t>PACP has been shown to </a:t>
            </a:r>
            <a:r>
              <a:rPr lang="en-US" b="1" u="sng" dirty="0">
                <a:solidFill>
                  <a:srgbClr val="7030A0"/>
                </a:solidFill>
              </a:rPr>
              <a:t>mediate memory and learning problems</a:t>
            </a:r>
            <a:r>
              <a:rPr lang="en-US" b="1" dirty="0"/>
              <a:t>   in response to stressors in patients with PTSD  -                              </a:t>
            </a:r>
            <a:r>
              <a:rPr lang="en-US" dirty="0"/>
              <a:t>(post-traumatic stress disorder). </a:t>
            </a:r>
          </a:p>
          <a:p>
            <a:endParaRPr lang="en-US" dirty="0"/>
          </a:p>
          <a:p>
            <a:r>
              <a:rPr lang="en-US" dirty="0"/>
              <a:t>The </a:t>
            </a:r>
            <a:r>
              <a:rPr lang="en-US" b="1" dirty="0"/>
              <a:t>correlation of </a:t>
            </a:r>
            <a:r>
              <a:rPr lang="en-US" b="1" i="1" u="sng" dirty="0"/>
              <a:t>objective</a:t>
            </a:r>
            <a:r>
              <a:rPr lang="en-US" b="1" dirty="0"/>
              <a:t> dryness of eyes/mouth with             </a:t>
            </a:r>
            <a:r>
              <a:rPr lang="en-US" b="1" i="1" dirty="0">
                <a:solidFill>
                  <a:srgbClr val="C00000"/>
                </a:solidFill>
              </a:rPr>
              <a:t>patient reported symptoms </a:t>
            </a:r>
            <a:r>
              <a:rPr lang="en-US" b="1" dirty="0"/>
              <a:t>is very poor </a:t>
            </a:r>
            <a:r>
              <a:rPr lang="en-US" dirty="0"/>
              <a:t>in </a:t>
            </a:r>
            <a:r>
              <a:rPr lang="en-US" dirty="0" err="1"/>
              <a:t>SjD</a:t>
            </a:r>
            <a:r>
              <a:rPr lang="en-US" dirty="0"/>
              <a:t>. </a:t>
            </a:r>
          </a:p>
          <a:p>
            <a:pPr lvl="1"/>
            <a:r>
              <a:rPr lang="en-US" dirty="0"/>
              <a:t>This may be due to amplification of nocioceptive signals due to lower pain threshold.</a:t>
            </a:r>
          </a:p>
          <a:p>
            <a:pPr marL="0" indent="0">
              <a:buNone/>
            </a:pPr>
            <a:endParaRPr lang="en-US" dirty="0"/>
          </a:p>
          <a:p>
            <a:r>
              <a:rPr lang="en-US" dirty="0"/>
              <a:t>It also may play a role in the </a:t>
            </a:r>
            <a:r>
              <a:rPr lang="en-US" b="1" i="1" dirty="0">
                <a:solidFill>
                  <a:srgbClr val="7030A0"/>
                </a:solidFill>
              </a:rPr>
              <a:t>amplification of myalgia or arthritis      </a:t>
            </a:r>
            <a:r>
              <a:rPr lang="en-US" dirty="0"/>
              <a:t>resulting in </a:t>
            </a:r>
            <a:r>
              <a:rPr lang="en-US" b="1" dirty="0">
                <a:solidFill>
                  <a:srgbClr val="C00000"/>
                </a:solidFill>
              </a:rPr>
              <a:t>“fibromyalgia” </a:t>
            </a:r>
            <a:r>
              <a:rPr lang="en-US" dirty="0"/>
              <a:t>symptoms.</a:t>
            </a:r>
          </a:p>
          <a:p>
            <a:endParaRPr lang="en-US" dirty="0"/>
          </a:p>
          <a:p>
            <a:endParaRPr lang="en-US" dirty="0"/>
          </a:p>
        </p:txBody>
      </p:sp>
    </p:spTree>
    <p:extLst>
      <p:ext uri="{BB962C8B-B14F-4D97-AF65-F5344CB8AC3E}">
        <p14:creationId xmlns:p14="http://schemas.microsoft.com/office/powerpoint/2010/main" val="3879862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46D0-368C-BDEE-F200-F16BEE42064E}"/>
              </a:ext>
            </a:extLst>
          </p:cNvPr>
          <p:cNvSpPr>
            <a:spLocks noGrp="1"/>
          </p:cNvSpPr>
          <p:nvPr>
            <p:ph type="title"/>
          </p:nvPr>
        </p:nvSpPr>
        <p:spPr>
          <a:xfrm>
            <a:off x="838200" y="941595"/>
            <a:ext cx="11049000" cy="1924268"/>
          </a:xfrm>
        </p:spPr>
        <p:txBody>
          <a:bodyPr>
            <a:noAutofit/>
          </a:bodyPr>
          <a:lstStyle/>
          <a:p>
            <a:pPr algn="ctr"/>
            <a:r>
              <a:rPr lang="en-US" sz="3200" b="1" dirty="0">
                <a:latin typeface="Arial Rounded MT Bold" charset="0"/>
                <a:ea typeface="Arial Rounded MT Bold" charset="0"/>
                <a:cs typeface="Arial Rounded MT Bold" charset="0"/>
              </a:rPr>
              <a:t>I apologize that I cannot </a:t>
            </a:r>
            <a:r>
              <a:rPr lang="en-US" sz="2800" b="1" dirty="0">
                <a:latin typeface="Arial Rounded MT Bold" charset="0"/>
                <a:ea typeface="Arial Rounded MT Bold" charset="0"/>
                <a:cs typeface="Arial Rounded MT Bold" charset="0"/>
              </a:rPr>
              <a:t>be</a:t>
            </a:r>
            <a:r>
              <a:rPr lang="en-US" sz="3200" b="1" dirty="0">
                <a:latin typeface="Arial Rounded MT Bold" charset="0"/>
                <a:ea typeface="Arial Rounded MT Bold" charset="0"/>
                <a:cs typeface="Arial Rounded MT Bold" charset="0"/>
              </a:rPr>
              <a:t> there in person </a:t>
            </a:r>
            <a:br>
              <a:rPr lang="en-US" sz="3200" b="1" dirty="0">
                <a:latin typeface="Arial Rounded MT Bold" charset="0"/>
                <a:ea typeface="Arial Rounded MT Bold" charset="0"/>
                <a:cs typeface="Arial Rounded MT Bold" charset="0"/>
              </a:rPr>
            </a:br>
            <a:r>
              <a:rPr lang="en-US" sz="3200" b="1" dirty="0">
                <a:latin typeface="Arial Rounded MT Bold" charset="0"/>
                <a:ea typeface="Arial Rounded MT Bold" charset="0"/>
                <a:cs typeface="Arial Rounded MT Bold" charset="0"/>
              </a:rPr>
              <a:t>to see many old friends </a:t>
            </a:r>
            <a:br>
              <a:rPr lang="en-US" sz="3200" b="1" dirty="0">
                <a:latin typeface="Arial Rounded MT Bold" charset="0"/>
                <a:ea typeface="Arial Rounded MT Bold" charset="0"/>
                <a:cs typeface="Arial Rounded MT Bold" charset="0"/>
              </a:rPr>
            </a:br>
            <a:r>
              <a:rPr lang="en-US" sz="3200" b="1" dirty="0">
                <a:latin typeface="Arial Rounded MT Bold" charset="0"/>
                <a:ea typeface="Arial Rounded MT Bold" charset="0"/>
                <a:cs typeface="Arial Rounded MT Bold" charset="0"/>
              </a:rPr>
              <a:t>and meet the next generation of </a:t>
            </a:r>
            <a:r>
              <a:rPr lang="en-US" sz="3200" b="1" dirty="0" err="1">
                <a:latin typeface="Arial Rounded MT Bold" charset="0"/>
                <a:ea typeface="Arial Rounded MT Bold" charset="0"/>
                <a:cs typeface="Arial Rounded MT Bold" charset="0"/>
              </a:rPr>
              <a:t>SjD</a:t>
            </a:r>
            <a:r>
              <a:rPr lang="en-US" sz="3200" b="1" dirty="0">
                <a:latin typeface="Arial Rounded MT Bold" charset="0"/>
                <a:ea typeface="Arial Rounded MT Bold" charset="0"/>
                <a:cs typeface="Arial Rounded MT Bold" charset="0"/>
              </a:rPr>
              <a:t> lead</a:t>
            </a:r>
            <a:r>
              <a:rPr lang="en-US" sz="3600" b="1" dirty="0">
                <a:latin typeface="Arial Rounded MT Bold" charset="0"/>
                <a:ea typeface="Arial Rounded MT Bold" charset="0"/>
                <a:cs typeface="Arial Rounded MT Bold" charset="0"/>
              </a:rPr>
              <a:t>ers</a:t>
            </a:r>
            <a:br>
              <a:rPr lang="en-US" sz="3600" b="1" dirty="0">
                <a:latin typeface="Arial Rounded MT Bold" charset="0"/>
                <a:ea typeface="Arial Rounded MT Bold" charset="0"/>
                <a:cs typeface="Arial Rounded MT Bold" charset="0"/>
              </a:rPr>
            </a:br>
            <a:r>
              <a:rPr lang="en-US" sz="3600" b="1" i="1" dirty="0">
                <a:solidFill>
                  <a:srgbClr val="FF0000"/>
                </a:solidFill>
              </a:rPr>
              <a:t> __________________________</a:t>
            </a:r>
            <a:br>
              <a:rPr lang="en-US" sz="3600" b="1" dirty="0"/>
            </a:br>
            <a:br>
              <a:rPr lang="en-US" sz="3600" b="1" dirty="0"/>
            </a:br>
            <a:r>
              <a:rPr lang="en-US" sz="3600" b="1" dirty="0"/>
              <a:t>                 </a:t>
            </a:r>
            <a:r>
              <a:rPr lang="en-US" sz="2400" b="1" i="1" dirty="0">
                <a:solidFill>
                  <a:srgbClr val="C00000"/>
                </a:solidFill>
              </a:rPr>
              <a:t>(This may be the first </a:t>
            </a:r>
            <a:r>
              <a:rPr lang="en-US" sz="2400" b="1" i="1" dirty="0" err="1">
                <a:solidFill>
                  <a:srgbClr val="C00000"/>
                </a:solidFill>
              </a:rPr>
              <a:t>SjD</a:t>
            </a:r>
            <a:r>
              <a:rPr lang="en-US" sz="2400" b="1" i="1" dirty="0">
                <a:solidFill>
                  <a:srgbClr val="C00000"/>
                </a:solidFill>
              </a:rPr>
              <a:t> Foundation meeting that I have missed                        s                     since the initial meeting held 1986 in Copenhagen)</a:t>
            </a:r>
          </a:p>
        </p:txBody>
      </p:sp>
      <p:sp>
        <p:nvSpPr>
          <p:cNvPr id="3" name="Content Placeholder 2">
            <a:extLst>
              <a:ext uri="{FF2B5EF4-FFF2-40B4-BE49-F238E27FC236}">
                <a16:creationId xmlns:a16="http://schemas.microsoft.com/office/drawing/2014/main" id="{41E761BA-305C-7A51-F042-42CE4F8A53A4}"/>
              </a:ext>
            </a:extLst>
          </p:cNvPr>
          <p:cNvSpPr>
            <a:spLocks noGrp="1"/>
          </p:cNvSpPr>
          <p:nvPr>
            <p:ph idx="1"/>
          </p:nvPr>
        </p:nvSpPr>
        <p:spPr>
          <a:xfrm>
            <a:off x="838200" y="3743876"/>
            <a:ext cx="10145751" cy="2946856"/>
          </a:xfrm>
        </p:spPr>
        <p:txBody>
          <a:bodyPr>
            <a:normAutofit fontScale="85000" lnSpcReduction="20000"/>
          </a:bodyPr>
          <a:lstStyle/>
          <a:p>
            <a:pPr marL="0" indent="0">
              <a:buNone/>
            </a:pPr>
            <a:r>
              <a:rPr lang="en-US" b="1" dirty="0"/>
              <a:t>                                                           Robert I. Fox, M.D., Ph.D.</a:t>
            </a:r>
          </a:p>
          <a:p>
            <a:pPr marL="0" indent="0">
              <a:buNone/>
            </a:pPr>
            <a:r>
              <a:rPr lang="en-US" b="1" dirty="0"/>
              <a:t>C</a:t>
            </a:r>
          </a:p>
          <a:p>
            <a:pPr marL="0" indent="0">
              <a:buNone/>
            </a:pPr>
            <a:r>
              <a:rPr lang="en-US" b="1" dirty="0"/>
              <a:t>C</a:t>
            </a:r>
            <a:br>
              <a:rPr lang="en-US" b="1" dirty="0"/>
            </a:br>
            <a:r>
              <a:rPr lang="en-US" b="1" dirty="0"/>
              <a:t>                                                           </a:t>
            </a:r>
            <a:r>
              <a:rPr lang="en-US" dirty="0"/>
              <a:t>Scripps Memorial Hospital </a:t>
            </a:r>
          </a:p>
          <a:p>
            <a:pPr marL="0" indent="0">
              <a:buNone/>
            </a:pPr>
            <a:r>
              <a:rPr lang="en-US" dirty="0"/>
              <a:t>                                                           and Research Foundation – Xi-Med</a:t>
            </a:r>
            <a:br>
              <a:rPr lang="en-US" dirty="0"/>
            </a:br>
            <a:r>
              <a:rPr lang="en-US" dirty="0"/>
              <a:t>                                                           La Jolla (San Diego), California   USA</a:t>
            </a:r>
          </a:p>
          <a:p>
            <a:pPr marL="0" indent="0">
              <a:buNone/>
            </a:pPr>
            <a:r>
              <a:rPr lang="en-US" dirty="0"/>
              <a:t>                                                           </a:t>
            </a:r>
            <a:r>
              <a:rPr lang="en-US" b="1" dirty="0" err="1">
                <a:solidFill>
                  <a:srgbClr val="0070C0"/>
                </a:solidFill>
              </a:rPr>
              <a:t>robertfoxmd@icloud.com</a:t>
            </a:r>
            <a:br>
              <a:rPr lang="en-US" dirty="0"/>
            </a:br>
            <a:br>
              <a:rPr lang="en-US" dirty="0"/>
            </a:br>
            <a:r>
              <a:rPr lang="en-US" dirty="0"/>
              <a:t>                                                           </a:t>
            </a:r>
            <a:r>
              <a:rPr lang="en-US" sz="2000" b="1" dirty="0"/>
              <a:t>Medical and </a:t>
            </a:r>
            <a:r>
              <a:rPr lang="en-US" sz="2000" b="1" dirty="0" err="1"/>
              <a:t>PPt</a:t>
            </a:r>
            <a:r>
              <a:rPr lang="en-US" sz="2000" b="1" dirty="0"/>
              <a:t> Layout Editor:  Carla Fox, R.N.</a:t>
            </a:r>
            <a:endParaRPr lang="en-US" sz="2000" b="1" u="sng" dirty="0">
              <a:solidFill>
                <a:schemeClr val="accent5">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827" y="3319887"/>
            <a:ext cx="3632201" cy="2724151"/>
          </a:xfrm>
          <a:prstGeom prst="rect">
            <a:avLst/>
          </a:prstGeom>
        </p:spPr>
      </p:pic>
    </p:spTree>
    <p:extLst>
      <p:ext uri="{BB962C8B-B14F-4D97-AF65-F5344CB8AC3E}">
        <p14:creationId xmlns:p14="http://schemas.microsoft.com/office/powerpoint/2010/main" val="3134176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82B72A-E93D-BB4D-94E4-00E89F8EC7BD}"/>
              </a:ext>
            </a:extLst>
          </p:cNvPr>
          <p:cNvSpPr>
            <a:spLocks noGrp="1"/>
          </p:cNvSpPr>
          <p:nvPr>
            <p:ph type="body" sz="half" idx="2"/>
          </p:nvPr>
        </p:nvSpPr>
        <p:spPr/>
        <p:txBody>
          <a:bodyPr/>
          <a:lstStyle/>
          <a:p>
            <a:endParaRPr lang="en-US" dirty="0"/>
          </a:p>
          <a:p>
            <a:pPr algn="ctr"/>
            <a:r>
              <a:rPr lang="en-US" sz="2400" b="1" dirty="0">
                <a:solidFill>
                  <a:srgbClr val="FF0000"/>
                </a:solidFill>
              </a:rPr>
              <a:t>Rheumatologists </a:t>
            </a:r>
            <a:r>
              <a:rPr lang="en-US" sz="2400" b="1" i="1" u="sng" dirty="0">
                <a:solidFill>
                  <a:srgbClr val="FF0000"/>
                </a:solidFill>
              </a:rPr>
              <a:t>rarely</a:t>
            </a:r>
            <a:r>
              <a:rPr lang="en-US" sz="2400" b="1" dirty="0">
                <a:solidFill>
                  <a:srgbClr val="FF0000"/>
                </a:solidFill>
              </a:rPr>
              <a:t> consider migraine as an </a:t>
            </a:r>
            <a:r>
              <a:rPr lang="en-US" sz="2400" b="1" u="sng" dirty="0">
                <a:solidFill>
                  <a:srgbClr val="7030A0"/>
                </a:solidFill>
              </a:rPr>
              <a:t>autoimmune manifestation  </a:t>
            </a:r>
            <a:r>
              <a:rPr lang="en-US" sz="2400" b="1" dirty="0">
                <a:solidFill>
                  <a:srgbClr val="FF0000"/>
                </a:solidFill>
              </a:rPr>
              <a:t>of Sjogren’s Disease – </a:t>
            </a:r>
          </a:p>
          <a:p>
            <a:pPr algn="ctr"/>
            <a:r>
              <a:rPr lang="en-US" sz="2400" b="1" dirty="0"/>
              <a:t>and we just refer the patient the neurologist or neuro-ophthalmologist</a:t>
            </a:r>
            <a:r>
              <a:rPr lang="mr-IN" sz="2400" b="1" dirty="0"/>
              <a:t>…</a:t>
            </a:r>
            <a:endParaRPr lang="en-US" sz="2400" b="1" dirty="0"/>
          </a:p>
          <a:p>
            <a:endParaRPr lang="en-US" sz="2400" b="1" dirty="0"/>
          </a:p>
          <a:p>
            <a:pPr algn="ctr"/>
            <a:r>
              <a:rPr lang="en-US" sz="3200" b="1" i="1" dirty="0">
                <a:solidFill>
                  <a:srgbClr val="C00000"/>
                </a:solidFill>
              </a:rPr>
              <a:t>But the </a:t>
            </a:r>
            <a:r>
              <a:rPr lang="en-US" sz="3200" b="1" i="1" u="sng" dirty="0">
                <a:solidFill>
                  <a:srgbClr val="C00000"/>
                </a:solidFill>
              </a:rPr>
              <a:t>association of </a:t>
            </a:r>
            <a:r>
              <a:rPr lang="en-US" sz="3200" b="1" i="1" u="sng" dirty="0" err="1">
                <a:solidFill>
                  <a:srgbClr val="C00000"/>
                </a:solidFill>
              </a:rPr>
              <a:t>SjD</a:t>
            </a:r>
            <a:r>
              <a:rPr lang="en-US" sz="3200" b="1" i="1" u="sng" dirty="0">
                <a:solidFill>
                  <a:srgbClr val="C00000"/>
                </a:solidFill>
              </a:rPr>
              <a:t> and migraine </a:t>
            </a:r>
          </a:p>
          <a:p>
            <a:pPr algn="ctr"/>
            <a:r>
              <a:rPr lang="en-US" sz="2800" b="1" i="1" dirty="0">
                <a:solidFill>
                  <a:srgbClr val="C00000"/>
                </a:solidFill>
              </a:rPr>
              <a:t>has been recognized for many years </a:t>
            </a:r>
          </a:p>
          <a:p>
            <a:pPr algn="ctr"/>
            <a:r>
              <a:rPr lang="en-US" sz="2400" b="1" i="1" dirty="0"/>
              <a:t>with initial report by the famous rheumatologist W.C. Dick in 1989.</a:t>
            </a:r>
          </a:p>
          <a:p>
            <a:endParaRPr lang="en-US" sz="2400" b="1" dirty="0"/>
          </a:p>
          <a:p>
            <a:endParaRPr lang="en-US" sz="1800" b="1" dirty="0"/>
          </a:p>
          <a:p>
            <a:endParaRPr lang="en-US" dirty="0"/>
          </a:p>
        </p:txBody>
      </p:sp>
      <p:sp>
        <p:nvSpPr>
          <p:cNvPr id="3" name="Title 2">
            <a:extLst>
              <a:ext uri="{FF2B5EF4-FFF2-40B4-BE49-F238E27FC236}">
                <a16:creationId xmlns:a16="http://schemas.microsoft.com/office/drawing/2014/main" id="{02FF6908-084A-EB4D-8DA9-315E186FBAFD}"/>
              </a:ext>
            </a:extLst>
          </p:cNvPr>
          <p:cNvSpPr>
            <a:spLocks noGrp="1"/>
          </p:cNvSpPr>
          <p:nvPr>
            <p:ph type="title"/>
          </p:nvPr>
        </p:nvSpPr>
        <p:spPr>
          <a:xfrm>
            <a:off x="463270" y="457200"/>
            <a:ext cx="8922777" cy="1068388"/>
          </a:xfrm>
        </p:spPr>
        <p:txBody>
          <a:bodyPr>
            <a:noAutofit/>
          </a:bodyPr>
          <a:lstStyle/>
          <a:p>
            <a:pPr algn="ct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br>
              <a:rPr lang="en-US" sz="4400" b="1" dirty="0">
                <a:latin typeface="Abadi MT Condensed Extra Bold" charset="0"/>
                <a:ea typeface="Abadi MT Condensed Extra Bold" charset="0"/>
                <a:cs typeface="Abadi MT Condensed Extra Bold" charset="0"/>
              </a:rPr>
            </a:br>
            <a:r>
              <a:rPr lang="en-US" sz="4400" b="1" dirty="0">
                <a:latin typeface="Abadi MT Condensed Extra Bold" charset="0"/>
                <a:ea typeface="Abadi MT Condensed Extra Bold" charset="0"/>
                <a:cs typeface="Abadi MT Condensed Extra Bold" charset="0"/>
              </a:rPr>
              <a:t>       Migraine in </a:t>
            </a:r>
            <a:r>
              <a:rPr lang="en-US" sz="4400" b="1" dirty="0" err="1">
                <a:latin typeface="Abadi MT Condensed Extra Bold" charset="0"/>
                <a:ea typeface="Abadi MT Condensed Extra Bold" charset="0"/>
                <a:cs typeface="Abadi MT Condensed Extra Bold" charset="0"/>
              </a:rPr>
              <a:t>SjD</a:t>
            </a:r>
            <a:r>
              <a:rPr lang="en-US" sz="4400" b="1" dirty="0">
                <a:latin typeface="Abadi MT Condensed Extra Bold" charset="0"/>
                <a:ea typeface="Abadi MT Condensed Extra Bold" charset="0"/>
                <a:cs typeface="Abadi MT Condensed Extra Bold" charset="0"/>
              </a:rPr>
              <a:t> Patients</a:t>
            </a:r>
            <a:br>
              <a:rPr lang="en-US" sz="4400" b="1" dirty="0">
                <a:latin typeface="Abadi MT Condensed Extra Bold" charset="0"/>
                <a:ea typeface="Abadi MT Condensed Extra Bold" charset="0"/>
                <a:cs typeface="Abadi MT Condensed Extra Bold" charset="0"/>
              </a:rPr>
            </a:br>
            <a:r>
              <a:rPr lang="en-US" sz="4400" b="1" i="1" dirty="0">
                <a:solidFill>
                  <a:srgbClr val="FF0000"/>
                </a:solidFill>
              </a:rPr>
              <a:t>       __________________________</a:t>
            </a:r>
            <a:endParaRPr lang="en-US" sz="4400" b="1"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97017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11DB6-6F08-B044-B52C-3AC67E44878B}"/>
              </a:ext>
            </a:extLst>
          </p:cNvPr>
          <p:cNvSpPr>
            <a:spLocks noGrp="1"/>
          </p:cNvSpPr>
          <p:nvPr>
            <p:ph type="title"/>
          </p:nvPr>
        </p:nvSpPr>
        <p:spPr>
          <a:xfrm>
            <a:off x="838200" y="225083"/>
            <a:ext cx="10515600" cy="5880295"/>
          </a:xfrm>
        </p:spPr>
        <p:txBody>
          <a:bodyPr>
            <a:normAutofit fontScale="90000"/>
          </a:bodyPr>
          <a:lstStyle/>
          <a:p>
            <a:pPr algn="ctr"/>
            <a:br>
              <a:rPr lang="en-US" sz="2000" dirty="0"/>
            </a:br>
            <a:br>
              <a:rPr lang="en-US" sz="2000" dirty="0"/>
            </a:br>
            <a:r>
              <a:rPr lang="en-US" sz="4000" dirty="0">
                <a:latin typeface="Abadi MT Condensed Extra Bold" charset="0"/>
                <a:ea typeface="Abadi MT Condensed Extra Bold" charset="0"/>
                <a:cs typeface="Abadi MT Condensed Extra Bold" charset="0"/>
              </a:rPr>
              <a:t>“A Study of Headaches and Migraine in </a:t>
            </a:r>
            <a:r>
              <a:rPr lang="en-US" sz="4000" dirty="0" err="1">
                <a:latin typeface="Abadi MT Condensed Extra Bold" charset="0"/>
                <a:ea typeface="Abadi MT Condensed Extra Bold" charset="0"/>
                <a:cs typeface="Abadi MT Condensed Extra Bold" charset="0"/>
              </a:rPr>
              <a:t>SjD</a:t>
            </a:r>
            <a:r>
              <a:rPr lang="en-US" sz="4000" dirty="0">
                <a:latin typeface="Abadi MT Condensed Extra Bold" charset="0"/>
                <a:ea typeface="Abadi MT Condensed Extra Bold" charset="0"/>
                <a:cs typeface="Abadi MT Condensed Extra Bold" charset="0"/>
              </a:rPr>
              <a:t>” </a:t>
            </a:r>
            <a:br>
              <a:rPr lang="en-US" sz="4000" dirty="0">
                <a:latin typeface="Abadi MT Condensed Extra Bold" charset="0"/>
                <a:ea typeface="Abadi MT Condensed Extra Bold" charset="0"/>
                <a:cs typeface="Abadi MT Condensed Extra Bold" charset="0"/>
              </a:rPr>
            </a:br>
            <a:r>
              <a:rPr lang="en-US" sz="3600" b="1" i="1" dirty="0">
                <a:solidFill>
                  <a:srgbClr val="FF0000"/>
                </a:solidFill>
              </a:rPr>
              <a:t> __________________________</a:t>
            </a:r>
            <a:br>
              <a:rPr lang="en-US" sz="3600" b="1" i="1" dirty="0">
                <a:solidFill>
                  <a:srgbClr val="FF0000"/>
                </a:solidFill>
              </a:rPr>
            </a:br>
            <a:br>
              <a:rPr lang="en-US" sz="4000" dirty="0">
                <a:latin typeface="Abadi MT Condensed Extra Bold" charset="0"/>
                <a:ea typeface="Abadi MT Condensed Extra Bold" charset="0"/>
                <a:cs typeface="Abadi MT Condensed Extra Bold" charset="0"/>
              </a:rPr>
            </a:br>
            <a:r>
              <a:rPr lang="en-US" sz="4000" dirty="0"/>
              <a:t>W.C. Dick  </a:t>
            </a:r>
            <a:r>
              <a:rPr lang="en-US" sz="4000" i="1" dirty="0"/>
              <a:t>et al </a:t>
            </a:r>
            <a:br>
              <a:rPr lang="en-US" sz="4000" dirty="0"/>
            </a:br>
            <a:r>
              <a:rPr lang="en-US" sz="4000" dirty="0"/>
              <a:t>(Ann Rheum Dis. </a:t>
            </a:r>
            <a:r>
              <a:rPr lang="en-US" sz="4000" u="sng" dirty="0"/>
              <a:t>1989</a:t>
            </a:r>
            <a:r>
              <a:rPr lang="en-US" sz="4000" dirty="0"/>
              <a:t>;48:312)</a:t>
            </a:r>
            <a:br>
              <a:rPr lang="en-US" sz="4000" dirty="0"/>
            </a:br>
            <a:br>
              <a:rPr lang="en-US" sz="5300" dirty="0"/>
            </a:br>
            <a:r>
              <a:rPr lang="en-US" sz="4000" b="1" dirty="0">
                <a:latin typeface="Arial Rounded MT Bold" charset="0"/>
                <a:ea typeface="Arial Rounded MT Bold" charset="0"/>
                <a:cs typeface="Arial Rounded MT Bold" charset="0"/>
              </a:rPr>
              <a:t>Migraine was diagnosed in:</a:t>
            </a:r>
            <a:br>
              <a:rPr lang="en-US" sz="4000" b="1" dirty="0">
                <a:latin typeface="Arial Rounded MT Bold" charset="0"/>
                <a:ea typeface="Arial Rounded MT Bold" charset="0"/>
                <a:cs typeface="Arial Rounded MT Bold" charset="0"/>
              </a:rPr>
            </a:br>
            <a:r>
              <a:rPr lang="en-US" sz="3200" dirty="0"/>
              <a:t> </a:t>
            </a:r>
            <a:r>
              <a:rPr lang="en-US" sz="3600" b="1" dirty="0">
                <a:solidFill>
                  <a:srgbClr val="C00000"/>
                </a:solidFill>
                <a:latin typeface="Arial Rounded MT Bold" charset="0"/>
                <a:ea typeface="Arial Rounded MT Bold" charset="0"/>
                <a:cs typeface="Arial Rounded MT Bold" charset="0"/>
              </a:rPr>
              <a:t>46% of </a:t>
            </a:r>
            <a:r>
              <a:rPr lang="en-US" sz="3600" b="1" dirty="0" err="1">
                <a:solidFill>
                  <a:srgbClr val="C00000"/>
                </a:solidFill>
                <a:latin typeface="Arial Rounded MT Bold" charset="0"/>
                <a:ea typeface="Arial Rounded MT Bold" charset="0"/>
                <a:cs typeface="Arial Rounded MT Bold" charset="0"/>
              </a:rPr>
              <a:t>SjD</a:t>
            </a:r>
            <a:r>
              <a:rPr lang="en-US" sz="3600" b="1" dirty="0">
                <a:solidFill>
                  <a:srgbClr val="C00000"/>
                </a:solidFill>
                <a:latin typeface="Arial Rounded MT Bold" charset="0"/>
                <a:ea typeface="Arial Rounded MT Bold" charset="0"/>
                <a:cs typeface="Arial Rounded MT Bold" charset="0"/>
              </a:rPr>
              <a:t> patients, </a:t>
            </a:r>
            <a:br>
              <a:rPr lang="en-US" sz="3600" b="1" dirty="0">
                <a:solidFill>
                  <a:srgbClr val="C00000"/>
                </a:solidFill>
                <a:latin typeface="Arial Rounded MT Bold" charset="0"/>
                <a:ea typeface="Arial Rounded MT Bold" charset="0"/>
                <a:cs typeface="Arial Rounded MT Bold" charset="0"/>
              </a:rPr>
            </a:br>
            <a:r>
              <a:rPr lang="en-US" sz="3100" dirty="0"/>
              <a:t>30% of Scleroderma patients</a:t>
            </a:r>
            <a:br>
              <a:rPr lang="en-US" sz="3100" b="1" dirty="0">
                <a:solidFill>
                  <a:srgbClr val="C00000"/>
                </a:solidFill>
              </a:rPr>
            </a:br>
            <a:r>
              <a:rPr lang="en-US" sz="3200" dirty="0"/>
              <a:t>12% of RA patients, </a:t>
            </a:r>
            <a:br>
              <a:rPr lang="en-US" sz="3200" dirty="0"/>
            </a:br>
            <a:r>
              <a:rPr lang="en-US" sz="3200" dirty="0"/>
              <a:t>11% of controls. </a:t>
            </a:r>
            <a:br>
              <a:rPr lang="en-US" sz="3200" dirty="0"/>
            </a:br>
            <a:br>
              <a:rPr lang="en-US" sz="3200" dirty="0"/>
            </a:br>
            <a:endParaRPr lang="en-US" sz="3200" u="sng" dirty="0"/>
          </a:p>
        </p:txBody>
      </p:sp>
    </p:spTree>
    <p:extLst>
      <p:ext uri="{BB962C8B-B14F-4D97-AF65-F5344CB8AC3E}">
        <p14:creationId xmlns:p14="http://schemas.microsoft.com/office/powerpoint/2010/main" val="345202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B873-0C33-CC4F-AC97-DBCAD4B9879F}"/>
              </a:ext>
            </a:extLst>
          </p:cNvPr>
          <p:cNvSpPr>
            <a:spLocks noGrp="1"/>
          </p:cNvSpPr>
          <p:nvPr>
            <p:ph type="title"/>
          </p:nvPr>
        </p:nvSpPr>
        <p:spPr>
          <a:xfrm>
            <a:off x="838200" y="3179051"/>
            <a:ext cx="10515600" cy="1325563"/>
          </a:xfrm>
        </p:spPr>
        <p:txBody>
          <a:bodyPr>
            <a:noAutofit/>
          </a:bodyPr>
          <a:lstStyle/>
          <a:p>
            <a:pPr algn="ctr"/>
            <a:br>
              <a:rPr lang="en-US" sz="3600" b="1" dirty="0"/>
            </a:br>
            <a:br>
              <a:rPr lang="en-US" sz="3600" b="1" dirty="0"/>
            </a:br>
            <a:br>
              <a:rPr lang="en-US" sz="3600" b="1" dirty="0"/>
            </a:br>
            <a:r>
              <a:rPr lang="en-US" sz="3600" b="1" dirty="0"/>
              <a:t>And more recently by </a:t>
            </a:r>
            <a:r>
              <a:rPr lang="en-US" sz="3600" b="1" dirty="0" err="1"/>
              <a:t>Hadjev</a:t>
            </a:r>
            <a:r>
              <a:rPr lang="en-US" sz="3600" b="1" dirty="0"/>
              <a:t> (2008) </a:t>
            </a:r>
            <a:br>
              <a:rPr lang="en-US" sz="3600" b="1" dirty="0"/>
            </a:br>
            <a:r>
              <a:rPr lang="en-US" sz="3600" b="1" dirty="0"/>
              <a:t>in the </a:t>
            </a:r>
            <a:r>
              <a:rPr lang="en-US" sz="3600" b="1" dirty="0" err="1"/>
              <a:t>Scandanavian</a:t>
            </a:r>
            <a:r>
              <a:rPr lang="en-US" sz="3600" b="1" dirty="0"/>
              <a:t> cohort</a:t>
            </a:r>
            <a:br>
              <a:rPr lang="en-US" sz="3600" b="1" dirty="0"/>
            </a:br>
            <a:r>
              <a:rPr lang="en-US" sz="3600" b="1" dirty="0">
                <a:solidFill>
                  <a:srgbClr val="C00000"/>
                </a:solidFill>
                <a:latin typeface="Arial Rounded MT Bold" charset="0"/>
                <a:ea typeface="Arial Rounded MT Bold" charset="0"/>
                <a:cs typeface="Arial Rounded MT Bold" charset="0"/>
              </a:rPr>
              <a:t>“</a:t>
            </a:r>
            <a:r>
              <a:rPr lang="en-US" sz="3200" b="1" dirty="0">
                <a:solidFill>
                  <a:srgbClr val="C00000"/>
                </a:solidFill>
                <a:latin typeface="Arial Rounded MT Bold" charset="0"/>
                <a:ea typeface="Arial Rounded MT Bold" charset="0"/>
                <a:cs typeface="Arial Rounded MT Bold" charset="0"/>
              </a:rPr>
              <a:t>Headache in primary </a:t>
            </a:r>
            <a:r>
              <a:rPr lang="en-US" sz="3200" b="1" dirty="0" err="1">
                <a:solidFill>
                  <a:srgbClr val="C00000"/>
                </a:solidFill>
                <a:latin typeface="Arial Rounded MT Bold" charset="0"/>
                <a:ea typeface="Arial Rounded MT Bold" charset="0"/>
                <a:cs typeface="Arial Rounded MT Bold" charset="0"/>
              </a:rPr>
              <a:t>Sjögren’s</a:t>
            </a:r>
            <a:r>
              <a:rPr lang="en-US" sz="3200" b="1" dirty="0">
                <a:solidFill>
                  <a:srgbClr val="C00000"/>
                </a:solidFill>
                <a:latin typeface="Arial Rounded MT Bold" charset="0"/>
                <a:ea typeface="Arial Rounded MT Bold" charset="0"/>
                <a:cs typeface="Arial Rounded MT Bold" charset="0"/>
              </a:rPr>
              <a:t> Disease: </a:t>
            </a:r>
            <a:br>
              <a:rPr lang="en-US" sz="3200" b="1" dirty="0">
                <a:solidFill>
                  <a:srgbClr val="C00000"/>
                </a:solidFill>
                <a:latin typeface="Arial Rounded MT Bold" charset="0"/>
                <a:ea typeface="Arial Rounded MT Bold" charset="0"/>
                <a:cs typeface="Arial Rounded MT Bold" charset="0"/>
              </a:rPr>
            </a:br>
            <a:r>
              <a:rPr lang="en-US" sz="3200" b="1" dirty="0">
                <a:solidFill>
                  <a:srgbClr val="C00000"/>
                </a:solidFill>
                <a:latin typeface="Arial Rounded MT Bold" charset="0"/>
                <a:ea typeface="Arial Rounded MT Bold" charset="0"/>
                <a:cs typeface="Arial Rounded MT Bold" charset="0"/>
              </a:rPr>
              <a:t>a Prevalence Study” </a:t>
            </a:r>
            <a:br>
              <a:rPr lang="en-US" sz="3600" b="1" dirty="0">
                <a:solidFill>
                  <a:srgbClr val="C00000"/>
                </a:solidFill>
                <a:latin typeface="Arial Rounded MT Bold" charset="0"/>
                <a:ea typeface="Arial Rounded MT Bold" charset="0"/>
                <a:cs typeface="Arial Rounded MT Bold" charset="0"/>
              </a:rPr>
            </a:br>
            <a:r>
              <a:rPr lang="en-US" sz="2800" u="sng" dirty="0"/>
              <a:t>Acta Neurologica Scandinavica </a:t>
            </a:r>
            <a:r>
              <a:rPr lang="en-US" sz="2800" dirty="0"/>
              <a:t>/</a:t>
            </a:r>
            <a:br>
              <a:rPr lang="en-US" sz="2800" dirty="0"/>
            </a:br>
            <a:r>
              <a:rPr lang="en-US" sz="2800" dirty="0"/>
              <a:t> Volume 118, Issue 3 / p. 189-192</a:t>
            </a:r>
            <a:br>
              <a:rPr lang="en-US" sz="2800" dirty="0"/>
            </a:br>
            <a:r>
              <a:rPr lang="en-US" sz="2800" b="1" i="1" dirty="0">
                <a:solidFill>
                  <a:srgbClr val="FF0000"/>
                </a:solidFill>
              </a:rPr>
              <a:t> __________________________</a:t>
            </a:r>
            <a:br>
              <a:rPr lang="en-US" sz="2800" dirty="0"/>
            </a:br>
            <a:br>
              <a:rPr lang="en-US" sz="2800" dirty="0"/>
            </a:br>
            <a:r>
              <a:rPr lang="en-US" sz="3600" b="1" dirty="0">
                <a:solidFill>
                  <a:srgbClr val="7030A0"/>
                </a:solidFill>
              </a:rPr>
              <a:t>In </a:t>
            </a:r>
            <a:r>
              <a:rPr lang="en-US" sz="3600" b="1" dirty="0">
                <a:solidFill>
                  <a:srgbClr val="7030A0"/>
                </a:solidFill>
                <a:latin typeface="Arial Rounded MT Bold" charset="0"/>
                <a:ea typeface="Arial Rounded MT Bold" charset="0"/>
                <a:cs typeface="Arial Rounded MT Bold" charset="0"/>
              </a:rPr>
              <a:t>133</a:t>
            </a:r>
            <a:r>
              <a:rPr lang="en-US" sz="3600" b="1" dirty="0">
                <a:solidFill>
                  <a:srgbClr val="7030A0"/>
                </a:solidFill>
              </a:rPr>
              <a:t> of the primary </a:t>
            </a:r>
            <a:r>
              <a:rPr lang="en-US" sz="3600" b="1" dirty="0" err="1">
                <a:solidFill>
                  <a:srgbClr val="7030A0"/>
                </a:solidFill>
              </a:rPr>
              <a:t>SjD</a:t>
            </a:r>
            <a:r>
              <a:rPr lang="en-US" sz="3600" b="1" dirty="0">
                <a:solidFill>
                  <a:srgbClr val="7030A0"/>
                </a:solidFill>
              </a:rPr>
              <a:t> patients evaluated</a:t>
            </a:r>
            <a:r>
              <a:rPr lang="mr-IN" sz="3600" b="1" dirty="0">
                <a:solidFill>
                  <a:srgbClr val="7030A0"/>
                </a:solidFill>
              </a:rPr>
              <a:t>…</a:t>
            </a:r>
            <a:br>
              <a:rPr lang="en-US" sz="3600" b="1" dirty="0">
                <a:solidFill>
                  <a:srgbClr val="7030A0"/>
                </a:solidFill>
              </a:rPr>
            </a:br>
            <a:r>
              <a:rPr lang="en-US" sz="3600" b="1" i="1" dirty="0">
                <a:solidFill>
                  <a:srgbClr val="7030A0"/>
                </a:solidFill>
                <a:latin typeface="Arial Rounded MT Bold" charset="0"/>
                <a:ea typeface="Arial Rounded MT Bold" charset="0"/>
                <a:cs typeface="Arial Rounded MT Bold" charset="0"/>
              </a:rPr>
              <a:t>104 had headache. </a:t>
            </a:r>
            <a:br>
              <a:rPr lang="en-US" sz="3600" b="1" i="1" dirty="0">
                <a:solidFill>
                  <a:srgbClr val="7030A0"/>
                </a:solidFill>
                <a:latin typeface="Arial Rounded MT Bold" charset="0"/>
                <a:ea typeface="Arial Rounded MT Bold" charset="0"/>
                <a:cs typeface="Arial Rounded MT Bold" charset="0"/>
              </a:rPr>
            </a:br>
            <a:br>
              <a:rPr lang="en-US" sz="3100" dirty="0"/>
            </a:br>
            <a:r>
              <a:rPr lang="en-US" sz="3100" b="1" i="1" dirty="0"/>
              <a:t>There was </a:t>
            </a:r>
            <a:r>
              <a:rPr lang="en-US" sz="3100" b="1" i="1" u="sng" dirty="0"/>
              <a:t>no increase</a:t>
            </a:r>
            <a:r>
              <a:rPr lang="en-US" sz="3100" b="1" i="1" dirty="0"/>
              <a:t> in migraine in RA patients.</a:t>
            </a:r>
            <a:br>
              <a:rPr lang="en-US" sz="1200" b="1" i="1" dirty="0"/>
            </a:br>
            <a:br>
              <a:rPr lang="en-US" sz="1200" i="1" dirty="0"/>
            </a:br>
            <a:r>
              <a:rPr lang="en-US" sz="3100" u="sng" dirty="0"/>
              <a:t>No association was noted</a:t>
            </a:r>
            <a:r>
              <a:rPr lang="en-US" sz="3100" dirty="0"/>
              <a:t> with the clinical and laboratory manifestations of the Sjogren’s Disease. </a:t>
            </a:r>
            <a:br>
              <a:rPr lang="en-US" sz="3100" dirty="0"/>
            </a:br>
            <a:br>
              <a:rPr lang="en-US" sz="3100" dirty="0"/>
            </a:br>
            <a:br>
              <a:rPr lang="en-US" sz="6000" dirty="0"/>
            </a:br>
            <a:endParaRPr lang="en-US" dirty="0"/>
          </a:p>
        </p:txBody>
      </p:sp>
    </p:spTree>
    <p:extLst>
      <p:ext uri="{BB962C8B-B14F-4D97-AF65-F5344CB8AC3E}">
        <p14:creationId xmlns:p14="http://schemas.microsoft.com/office/powerpoint/2010/main" val="297494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FE6DF-023E-B05E-6C14-F90098C30A40}"/>
              </a:ext>
            </a:extLst>
          </p:cNvPr>
          <p:cNvSpPr>
            <a:spLocks noGrp="1"/>
          </p:cNvSpPr>
          <p:nvPr>
            <p:ph type="title"/>
          </p:nvPr>
        </p:nvSpPr>
        <p:spPr/>
        <p:txBody>
          <a:bodyPr/>
          <a:lstStyle/>
          <a:p>
            <a:pPr algn="ctr"/>
            <a:r>
              <a:rPr lang="en-US" dirty="0">
                <a:latin typeface="Arial Rounded MT Bold" charset="0"/>
                <a:ea typeface="Arial Rounded MT Bold" charset="0"/>
                <a:cs typeface="Arial Rounded MT Bold" charset="0"/>
              </a:rPr>
              <a:t>Back to </a:t>
            </a:r>
            <a:r>
              <a:rPr lang="en-US" dirty="0" err="1">
                <a:latin typeface="Arial Rounded MT Bold" charset="0"/>
                <a:ea typeface="Arial Rounded MT Bold" charset="0"/>
                <a:cs typeface="Arial Rounded MT Bold" charset="0"/>
              </a:rPr>
              <a:t>SjD</a:t>
            </a:r>
            <a:r>
              <a:rPr lang="en-US" dirty="0">
                <a:latin typeface="Arial Rounded MT Bold" charset="0"/>
                <a:ea typeface="Arial Rounded MT Bold" charset="0"/>
                <a:cs typeface="Arial Rounded MT Bold" charset="0"/>
              </a:rPr>
              <a:t> </a:t>
            </a:r>
            <a:r>
              <a:rPr lang="mr-IN" dirty="0">
                <a:latin typeface="Arial Rounded MT Bold" charset="0"/>
                <a:ea typeface="Arial Rounded MT Bold" charset="0"/>
                <a:cs typeface="Arial Rounded MT Bold" charset="0"/>
              </a:rPr>
              <a:t>…</a:t>
            </a:r>
            <a:br>
              <a:rPr lang="en-US"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dirty="0">
              <a:latin typeface="Arial Rounded MT Bold" charset="0"/>
              <a:ea typeface="Arial Rounded MT Bold" charset="0"/>
              <a:cs typeface="Arial Rounded MT Bold" charset="0"/>
            </a:endParaRPr>
          </a:p>
        </p:txBody>
      </p:sp>
      <p:sp>
        <p:nvSpPr>
          <p:cNvPr id="3" name="Content Placeholder 2">
            <a:extLst>
              <a:ext uri="{FF2B5EF4-FFF2-40B4-BE49-F238E27FC236}">
                <a16:creationId xmlns:a16="http://schemas.microsoft.com/office/drawing/2014/main" id="{68C4CE3C-8198-316B-E606-973CF80AA3DC}"/>
              </a:ext>
            </a:extLst>
          </p:cNvPr>
          <p:cNvSpPr>
            <a:spLocks noGrp="1"/>
          </p:cNvSpPr>
          <p:nvPr>
            <p:ph idx="1"/>
          </p:nvPr>
        </p:nvSpPr>
        <p:spPr/>
        <p:txBody>
          <a:bodyPr/>
          <a:lstStyle/>
          <a:p>
            <a:pPr marL="0" indent="0" algn="ctr">
              <a:buNone/>
            </a:pPr>
            <a:r>
              <a:rPr lang="en-US" sz="4000" b="1" dirty="0">
                <a:solidFill>
                  <a:srgbClr val="C00000"/>
                </a:solidFill>
              </a:rPr>
              <a:t>The production of saliva or tears requires:</a:t>
            </a:r>
          </a:p>
          <a:p>
            <a:pPr marL="0" indent="0" algn="ctr">
              <a:buNone/>
            </a:pPr>
            <a:endParaRPr lang="en-US" b="1" dirty="0">
              <a:solidFill>
                <a:srgbClr val="C00000"/>
              </a:solidFill>
            </a:endParaRPr>
          </a:p>
          <a:p>
            <a:r>
              <a:rPr lang="en-US" b="1" i="1" u="sng" dirty="0">
                <a:solidFill>
                  <a:srgbClr val="0070C0"/>
                </a:solidFill>
              </a:rPr>
              <a:t>“Water and proteins”</a:t>
            </a:r>
            <a:r>
              <a:rPr lang="en-US" b="1" i="1" dirty="0">
                <a:solidFill>
                  <a:srgbClr val="0070C0"/>
                </a:solidFill>
              </a:rPr>
              <a:t> </a:t>
            </a:r>
            <a:r>
              <a:rPr lang="en-US" dirty="0"/>
              <a:t>derived from the small arterioles;</a:t>
            </a:r>
          </a:p>
          <a:p>
            <a:r>
              <a:rPr lang="en-US" b="1" i="1" u="sng" dirty="0">
                <a:solidFill>
                  <a:srgbClr val="0070C0"/>
                </a:solidFill>
              </a:rPr>
              <a:t>Innervation of the glands</a:t>
            </a:r>
            <a:r>
              <a:rPr lang="en-US" i="1" dirty="0">
                <a:solidFill>
                  <a:srgbClr val="0070C0"/>
                </a:solidFill>
              </a:rPr>
              <a:t> </a:t>
            </a:r>
            <a:r>
              <a:rPr lang="en-US" dirty="0"/>
              <a:t>to pump the fluid from the blood vessel    to the lumen of the duct.</a:t>
            </a:r>
          </a:p>
          <a:p>
            <a:pPr marL="0" indent="0">
              <a:buNone/>
            </a:pPr>
            <a:endParaRPr lang="en-US" dirty="0"/>
          </a:p>
          <a:p>
            <a:pPr marL="0" indent="0">
              <a:buNone/>
            </a:pPr>
            <a:r>
              <a:rPr lang="en-US" dirty="0"/>
              <a:t>-- Inflammation of the micro-environment can </a:t>
            </a:r>
            <a:r>
              <a:rPr lang="en-US" i="1" u="sng" dirty="0">
                <a:solidFill>
                  <a:srgbClr val="7030A0"/>
                </a:solidFill>
              </a:rPr>
              <a:t>paralyze</a:t>
            </a:r>
            <a:r>
              <a:rPr lang="en-US" dirty="0"/>
              <a:t> this process.</a:t>
            </a:r>
          </a:p>
          <a:p>
            <a:pPr marL="0" indent="0">
              <a:buNone/>
            </a:pPr>
            <a:r>
              <a:rPr lang="en-US" dirty="0"/>
              <a:t>-- Release of metalloproteinases can </a:t>
            </a:r>
            <a:r>
              <a:rPr lang="en-US" i="1" u="sng" dirty="0">
                <a:solidFill>
                  <a:srgbClr val="7030A0"/>
                </a:solidFill>
              </a:rPr>
              <a:t>injure surface receptors</a:t>
            </a:r>
            <a:r>
              <a:rPr lang="en-US" dirty="0">
                <a:solidFill>
                  <a:srgbClr val="7030A0"/>
                </a:solidFill>
              </a:rPr>
              <a:t>.</a:t>
            </a:r>
          </a:p>
        </p:txBody>
      </p:sp>
    </p:spTree>
    <p:extLst>
      <p:ext uri="{BB962C8B-B14F-4D97-AF65-F5344CB8AC3E}">
        <p14:creationId xmlns:p14="http://schemas.microsoft.com/office/powerpoint/2010/main" val="9369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0671850-0F07-ABAE-296D-2AAF60A24792}"/>
              </a:ext>
            </a:extLst>
          </p:cNvPr>
          <p:cNvSpPr>
            <a:spLocks noGrp="1"/>
          </p:cNvSpPr>
          <p:nvPr>
            <p:ph idx="1"/>
          </p:nvPr>
        </p:nvSpPr>
        <p:spPr>
          <a:xfrm>
            <a:off x="593610" y="2121763"/>
            <a:ext cx="5235490" cy="3773010"/>
          </a:xfrm>
        </p:spPr>
        <p:txBody>
          <a:bodyPr>
            <a:normAutofit/>
          </a:bodyPr>
          <a:lstStyle/>
          <a:p>
            <a:r>
              <a:rPr lang="en-US" sz="2400" dirty="0">
                <a:solidFill>
                  <a:schemeClr val="bg1"/>
                </a:solidFill>
              </a:rPr>
              <a:t>Even in patients with </a:t>
            </a:r>
            <a:r>
              <a:rPr lang="en-US" sz="2400" i="1" dirty="0">
                <a:solidFill>
                  <a:schemeClr val="bg1"/>
                </a:solidFill>
              </a:rPr>
              <a:t>longstanding </a:t>
            </a:r>
            <a:r>
              <a:rPr lang="en-US" sz="2400" i="1" dirty="0" err="1">
                <a:solidFill>
                  <a:schemeClr val="bg1"/>
                </a:solidFill>
              </a:rPr>
              <a:t>SjD</a:t>
            </a:r>
            <a:r>
              <a:rPr lang="en-US" sz="2400" i="1" dirty="0">
                <a:solidFill>
                  <a:schemeClr val="bg1"/>
                </a:solidFill>
              </a:rPr>
              <a:t> </a:t>
            </a:r>
            <a:r>
              <a:rPr lang="en-US" sz="2400" dirty="0">
                <a:solidFill>
                  <a:schemeClr val="bg1"/>
                </a:solidFill>
              </a:rPr>
              <a:t>      </a:t>
            </a:r>
            <a:r>
              <a:rPr lang="en-US" sz="2400" b="1" i="1" u="sng" dirty="0">
                <a:solidFill>
                  <a:srgbClr val="FF0000"/>
                </a:solidFill>
              </a:rPr>
              <a:t>the gland is NOT totally destroyed</a:t>
            </a:r>
            <a:r>
              <a:rPr lang="en-US" sz="2400" b="1" i="1" dirty="0">
                <a:solidFill>
                  <a:srgbClr val="FF0000"/>
                </a:solidFill>
              </a:rPr>
              <a:t> </a:t>
            </a:r>
            <a:r>
              <a:rPr lang="mr-IN" sz="2400" b="1" dirty="0">
                <a:solidFill>
                  <a:srgbClr val="FFC000"/>
                </a:solidFill>
              </a:rPr>
              <a:t>…</a:t>
            </a:r>
            <a:r>
              <a:rPr lang="en-US" sz="2400" b="1" dirty="0">
                <a:solidFill>
                  <a:srgbClr val="FFC000"/>
                </a:solidFill>
              </a:rPr>
              <a:t> and </a:t>
            </a:r>
            <a:r>
              <a:rPr lang="en-US" sz="2400" b="1" u="sng" dirty="0">
                <a:solidFill>
                  <a:srgbClr val="FFC000"/>
                </a:solidFill>
              </a:rPr>
              <a:t>almost 50% of the ducts and acini     remain visible</a:t>
            </a:r>
            <a:r>
              <a:rPr lang="en-US" sz="2400" dirty="0">
                <a:solidFill>
                  <a:schemeClr val="bg1"/>
                </a:solidFill>
              </a:rPr>
              <a:t>.</a:t>
            </a:r>
          </a:p>
          <a:p>
            <a:endParaRPr lang="en-US" sz="2000" dirty="0">
              <a:solidFill>
                <a:schemeClr val="bg1"/>
              </a:solidFill>
            </a:endParaRPr>
          </a:p>
          <a:p>
            <a:r>
              <a:rPr lang="en-US" sz="2400" dirty="0">
                <a:solidFill>
                  <a:schemeClr val="bg1"/>
                </a:solidFill>
              </a:rPr>
              <a:t>This leads to assumption that the innervation of the gland is </a:t>
            </a:r>
            <a:r>
              <a:rPr lang="en-US" sz="2400" i="1" u="sng" dirty="0">
                <a:solidFill>
                  <a:schemeClr val="bg1"/>
                </a:solidFill>
              </a:rPr>
              <a:t>impaired</a:t>
            </a:r>
            <a:r>
              <a:rPr lang="en-US" sz="2400" dirty="0">
                <a:solidFill>
                  <a:schemeClr val="bg1"/>
                </a:solidFill>
              </a:rPr>
              <a:t>.</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E57DF6FE-25DD-E64E-0E6F-01A8B43FA534}"/>
              </a:ext>
            </a:extLst>
          </p:cNvPr>
          <p:cNvPicPr>
            <a:picLocks noChangeAspect="1"/>
          </p:cNvPicPr>
          <p:nvPr/>
        </p:nvPicPr>
        <p:blipFill>
          <a:blip r:embed="rId2"/>
          <a:stretch>
            <a:fillRect/>
          </a:stretch>
        </p:blipFill>
        <p:spPr>
          <a:xfrm>
            <a:off x="6329200" y="303591"/>
            <a:ext cx="5526416" cy="5896743"/>
          </a:xfrm>
          <a:prstGeom prst="rect">
            <a:avLst/>
          </a:prstGeom>
        </p:spPr>
      </p:pic>
    </p:spTree>
    <p:extLst>
      <p:ext uri="{BB962C8B-B14F-4D97-AF65-F5344CB8AC3E}">
        <p14:creationId xmlns:p14="http://schemas.microsoft.com/office/powerpoint/2010/main" val="77275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67B17-D8A8-4249-9933-E25745DC809C}"/>
              </a:ext>
            </a:extLst>
          </p:cNvPr>
          <p:cNvPicPr>
            <a:picLocks noChangeAspect="1"/>
          </p:cNvPicPr>
          <p:nvPr/>
        </p:nvPicPr>
        <p:blipFill>
          <a:blip r:embed="rId2"/>
          <a:stretch>
            <a:fillRect/>
          </a:stretch>
        </p:blipFill>
        <p:spPr>
          <a:xfrm>
            <a:off x="0" y="340140"/>
            <a:ext cx="8559800" cy="6121400"/>
          </a:xfrm>
          <a:prstGeom prst="rect">
            <a:avLst/>
          </a:prstGeom>
        </p:spPr>
      </p:pic>
      <p:sp>
        <p:nvSpPr>
          <p:cNvPr id="5" name="TextBox 4">
            <a:extLst>
              <a:ext uri="{FF2B5EF4-FFF2-40B4-BE49-F238E27FC236}">
                <a16:creationId xmlns:a16="http://schemas.microsoft.com/office/drawing/2014/main" id="{4C3C116E-72E1-1F40-990F-9EF7F007ADAE}"/>
              </a:ext>
            </a:extLst>
          </p:cNvPr>
          <p:cNvSpPr txBox="1"/>
          <p:nvPr/>
        </p:nvSpPr>
        <p:spPr>
          <a:xfrm>
            <a:off x="9194800" y="642730"/>
            <a:ext cx="2818400" cy="1938992"/>
          </a:xfrm>
          <a:prstGeom prst="rect">
            <a:avLst/>
          </a:prstGeom>
          <a:noFill/>
        </p:spPr>
        <p:txBody>
          <a:bodyPr wrap="none" rtlCol="0">
            <a:spAutoFit/>
          </a:bodyPr>
          <a:lstStyle/>
          <a:p>
            <a:r>
              <a:rPr lang="en-US" sz="2400" dirty="0">
                <a:solidFill>
                  <a:srgbClr val="FFFF00"/>
                </a:solidFill>
              </a:rPr>
              <a:t>Parasympathetic</a:t>
            </a:r>
          </a:p>
          <a:p>
            <a:r>
              <a:rPr lang="en-US" sz="2400" dirty="0">
                <a:solidFill>
                  <a:srgbClr val="FFFF00"/>
                </a:solidFill>
              </a:rPr>
              <a:t>Fibers (acetylcholine </a:t>
            </a:r>
          </a:p>
          <a:p>
            <a:r>
              <a:rPr lang="en-US" sz="2400" dirty="0">
                <a:solidFill>
                  <a:srgbClr val="FFFF00"/>
                </a:solidFill>
              </a:rPr>
              <a:t>And VIP)</a:t>
            </a:r>
          </a:p>
          <a:p>
            <a:r>
              <a:rPr lang="en-US" sz="2400" dirty="0">
                <a:solidFill>
                  <a:srgbClr val="FFFF00"/>
                </a:solidFill>
              </a:rPr>
              <a:t>Sensory afferents </a:t>
            </a:r>
          </a:p>
          <a:p>
            <a:r>
              <a:rPr lang="en-US" sz="2400" dirty="0">
                <a:solidFill>
                  <a:srgbClr val="FFFF00"/>
                </a:solidFill>
              </a:rPr>
              <a:t>(GCRC and SP)</a:t>
            </a:r>
          </a:p>
        </p:txBody>
      </p:sp>
      <p:sp>
        <p:nvSpPr>
          <p:cNvPr id="6" name="TextBox 5">
            <a:extLst>
              <a:ext uri="{FF2B5EF4-FFF2-40B4-BE49-F238E27FC236}">
                <a16:creationId xmlns:a16="http://schemas.microsoft.com/office/drawing/2014/main" id="{EDC1C022-5C5E-F749-B523-FD665964A2A4}"/>
              </a:ext>
            </a:extLst>
          </p:cNvPr>
          <p:cNvSpPr txBox="1"/>
          <p:nvPr/>
        </p:nvSpPr>
        <p:spPr>
          <a:xfrm>
            <a:off x="9728200" y="3452191"/>
            <a:ext cx="2237600" cy="1323439"/>
          </a:xfrm>
          <a:prstGeom prst="rect">
            <a:avLst/>
          </a:prstGeom>
          <a:noFill/>
        </p:spPr>
        <p:txBody>
          <a:bodyPr wrap="none" rtlCol="0">
            <a:spAutoFit/>
          </a:bodyPr>
          <a:lstStyle/>
          <a:p>
            <a:r>
              <a:rPr lang="en-US" sz="2000" dirty="0">
                <a:solidFill>
                  <a:srgbClr val="FFFF00"/>
                </a:solidFill>
              </a:rPr>
              <a:t>Receptor for</a:t>
            </a:r>
          </a:p>
          <a:p>
            <a:r>
              <a:rPr lang="en-US" sz="2000" dirty="0">
                <a:solidFill>
                  <a:srgbClr val="FFFF00"/>
                </a:solidFill>
              </a:rPr>
              <a:t>Muscarinic M3 and </a:t>
            </a:r>
          </a:p>
          <a:p>
            <a:r>
              <a:rPr lang="en-US" sz="2000" dirty="0">
                <a:solidFill>
                  <a:srgbClr val="FFFF00"/>
                </a:solidFill>
              </a:rPr>
              <a:t>CGRP  (and others) </a:t>
            </a:r>
          </a:p>
          <a:p>
            <a:r>
              <a:rPr lang="en-US" sz="2000" dirty="0">
                <a:solidFill>
                  <a:srgbClr val="FFFF00"/>
                </a:solidFill>
              </a:rPr>
              <a:t>are also present</a:t>
            </a:r>
          </a:p>
        </p:txBody>
      </p:sp>
      <p:cxnSp>
        <p:nvCxnSpPr>
          <p:cNvPr id="8" name="Straight Connector 7">
            <a:extLst>
              <a:ext uri="{FF2B5EF4-FFF2-40B4-BE49-F238E27FC236}">
                <a16:creationId xmlns:a16="http://schemas.microsoft.com/office/drawing/2014/main" id="{D4520FFF-3917-AD4F-A572-508D770BE0BC}"/>
              </a:ext>
            </a:extLst>
          </p:cNvPr>
          <p:cNvCxnSpPr>
            <a:cxnSpLocks/>
            <a:stCxn id="5" idx="1"/>
          </p:cNvCxnSpPr>
          <p:nvPr/>
        </p:nvCxnSpPr>
        <p:spPr>
          <a:xfrm flipH="1" flipV="1">
            <a:off x="6848061" y="1431235"/>
            <a:ext cx="2346739" cy="180991"/>
          </a:xfrm>
          <a:prstGeom prst="line">
            <a:avLst/>
          </a:prstGeom>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80490B90-5BA0-9741-A575-185E6907919F}"/>
              </a:ext>
            </a:extLst>
          </p:cNvPr>
          <p:cNvCxnSpPr>
            <a:cxnSpLocks/>
          </p:cNvCxnSpPr>
          <p:nvPr/>
        </p:nvCxnSpPr>
        <p:spPr>
          <a:xfrm flipH="1">
            <a:off x="8077200" y="4537502"/>
            <a:ext cx="1536700" cy="63139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7" name="Picture 6" descr="Graphical user interface, text, application&#10;&#10;Description automatically generated">
            <a:extLst>
              <a:ext uri="{FF2B5EF4-FFF2-40B4-BE49-F238E27FC236}">
                <a16:creationId xmlns:a16="http://schemas.microsoft.com/office/drawing/2014/main" id="{9FB2B3C9-57EC-50F3-946F-375B37BC27FD}"/>
              </a:ext>
            </a:extLst>
          </p:cNvPr>
          <p:cNvPicPr>
            <a:picLocks noChangeAspect="1"/>
          </p:cNvPicPr>
          <p:nvPr/>
        </p:nvPicPr>
        <p:blipFill>
          <a:blip r:embed="rId3"/>
          <a:stretch>
            <a:fillRect/>
          </a:stretch>
        </p:blipFill>
        <p:spPr>
          <a:xfrm>
            <a:off x="8666921" y="5134108"/>
            <a:ext cx="3592709" cy="1778000"/>
          </a:xfrm>
          <a:prstGeom prst="rect">
            <a:avLst/>
          </a:prstGeom>
        </p:spPr>
      </p:pic>
    </p:spTree>
    <p:extLst>
      <p:ext uri="{BB962C8B-B14F-4D97-AF65-F5344CB8AC3E}">
        <p14:creationId xmlns:p14="http://schemas.microsoft.com/office/powerpoint/2010/main" val="499985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13E5E-F07B-3D4B-9889-0C7E9DAAAA76}"/>
              </a:ext>
            </a:extLst>
          </p:cNvPr>
          <p:cNvSpPr>
            <a:spLocks noGrp="1"/>
          </p:cNvSpPr>
          <p:nvPr>
            <p:ph type="title"/>
          </p:nvPr>
        </p:nvSpPr>
        <p:spPr>
          <a:xfrm>
            <a:off x="96034" y="1035124"/>
            <a:ext cx="10972800" cy="1143000"/>
          </a:xfrm>
        </p:spPr>
        <p:txBody>
          <a:bodyPr>
            <a:normAutofit fontScale="90000"/>
          </a:bodyPr>
          <a:lstStyle/>
          <a:p>
            <a:r>
              <a:rPr lang="en-US" sz="4000" b="1" dirty="0">
                <a:solidFill>
                  <a:sysClr val="windowText" lastClr="000000"/>
                </a:solidFill>
                <a:latin typeface="Arial Rounded MT Bold" charset="0"/>
                <a:ea typeface="Arial Rounded MT Bold" charset="0"/>
                <a:cs typeface="Arial Rounded MT Bold" charset="0"/>
              </a:rPr>
              <a:t>Confocal microscopy</a:t>
            </a:r>
            <a:br>
              <a:rPr lang="en-US" b="1" dirty="0">
                <a:solidFill>
                  <a:sysClr val="windowText" lastClr="000000"/>
                </a:solidFill>
              </a:rPr>
            </a:br>
            <a:r>
              <a:rPr lang="en-US" b="1" dirty="0">
                <a:solidFill>
                  <a:sysClr val="windowText" lastClr="000000"/>
                </a:solidFill>
              </a:rPr>
              <a:t>show similar changes </a:t>
            </a:r>
            <a:br>
              <a:rPr lang="en-US" b="1" dirty="0">
                <a:solidFill>
                  <a:sysClr val="windowText" lastClr="000000"/>
                </a:solidFill>
              </a:rPr>
            </a:br>
            <a:r>
              <a:rPr lang="en-US" b="1" dirty="0">
                <a:solidFill>
                  <a:sysClr val="windowText" lastClr="000000"/>
                </a:solidFill>
              </a:rPr>
              <a:t>in both </a:t>
            </a:r>
            <a:r>
              <a:rPr lang="en-US" b="1" dirty="0" err="1">
                <a:solidFill>
                  <a:sysClr val="windowText" lastClr="000000"/>
                </a:solidFill>
              </a:rPr>
              <a:t>SjD</a:t>
            </a:r>
            <a:r>
              <a:rPr lang="en-US" b="1" dirty="0">
                <a:solidFill>
                  <a:sysClr val="windowText" lastClr="000000"/>
                </a:solidFill>
              </a:rPr>
              <a:t> or </a:t>
            </a:r>
            <a:br>
              <a:rPr lang="en-US" b="1" dirty="0">
                <a:solidFill>
                  <a:sysClr val="windowText" lastClr="000000"/>
                </a:solidFill>
              </a:rPr>
            </a:br>
            <a:r>
              <a:rPr lang="en-US" b="1" dirty="0">
                <a:solidFill>
                  <a:sysClr val="windowText" lastClr="000000"/>
                </a:solidFill>
              </a:rPr>
              <a:t>Migraine patients</a:t>
            </a:r>
            <a:r>
              <a:rPr lang="mr-IN" b="1" dirty="0">
                <a:solidFill>
                  <a:sysClr val="windowText" lastClr="000000"/>
                </a:solidFill>
              </a:rPr>
              <a:t>…</a:t>
            </a:r>
            <a:br>
              <a:rPr lang="en-US" b="1" dirty="0"/>
            </a:br>
            <a:r>
              <a:rPr lang="en-US" b="1" i="1" dirty="0">
                <a:solidFill>
                  <a:srgbClr val="FF0000"/>
                </a:solidFill>
              </a:rPr>
              <a:t>__________________________</a:t>
            </a:r>
            <a:endParaRPr lang="en-US" b="1" dirty="0"/>
          </a:p>
        </p:txBody>
      </p:sp>
      <p:pic>
        <p:nvPicPr>
          <p:cNvPr id="9" name="Picture 8">
            <a:extLst>
              <a:ext uri="{FF2B5EF4-FFF2-40B4-BE49-F238E27FC236}">
                <a16:creationId xmlns:a16="http://schemas.microsoft.com/office/drawing/2014/main" id="{96AD2686-6B38-2744-9710-DF9960914F8B}"/>
              </a:ext>
            </a:extLst>
          </p:cNvPr>
          <p:cNvPicPr>
            <a:picLocks noChangeAspect="1"/>
          </p:cNvPicPr>
          <p:nvPr/>
        </p:nvPicPr>
        <p:blipFill>
          <a:blip r:embed="rId2"/>
          <a:stretch>
            <a:fillRect/>
          </a:stretch>
        </p:blipFill>
        <p:spPr>
          <a:xfrm>
            <a:off x="5355634" y="112059"/>
            <a:ext cx="6740332" cy="5837018"/>
          </a:xfrm>
          <a:prstGeom prst="rect">
            <a:avLst/>
          </a:prstGeom>
        </p:spPr>
      </p:pic>
      <p:sp>
        <p:nvSpPr>
          <p:cNvPr id="10" name="Rectangle 9">
            <a:extLst>
              <a:ext uri="{FF2B5EF4-FFF2-40B4-BE49-F238E27FC236}">
                <a16:creationId xmlns:a16="http://schemas.microsoft.com/office/drawing/2014/main" id="{9860AD4C-55C5-204C-9E7C-9EE4CC8A5D80}"/>
              </a:ext>
            </a:extLst>
          </p:cNvPr>
          <p:cNvSpPr/>
          <p:nvPr/>
        </p:nvSpPr>
        <p:spPr>
          <a:xfrm>
            <a:off x="229650" y="3054675"/>
            <a:ext cx="6096000" cy="2554545"/>
          </a:xfrm>
          <a:prstGeom prst="rect">
            <a:avLst/>
          </a:prstGeom>
        </p:spPr>
        <p:txBody>
          <a:bodyPr>
            <a:spAutoFit/>
          </a:bodyPr>
          <a:lstStyle/>
          <a:p>
            <a:r>
              <a:rPr lang="en-US" sz="3200" dirty="0"/>
              <a:t>A. Normal (control) </a:t>
            </a:r>
            <a:br>
              <a:rPr lang="en-US" sz="3200" dirty="0"/>
            </a:br>
            <a:r>
              <a:rPr lang="en-US" sz="3200" dirty="0"/>
              <a:t>B. </a:t>
            </a:r>
            <a:r>
              <a:rPr lang="en-US" sz="3200" dirty="0" err="1"/>
              <a:t>SjD</a:t>
            </a:r>
            <a:r>
              <a:rPr lang="en-US" sz="3200" dirty="0"/>
              <a:t> patient (tortuosity)</a:t>
            </a:r>
            <a:br>
              <a:rPr lang="en-US" sz="3200" dirty="0"/>
            </a:br>
            <a:r>
              <a:rPr lang="en-US" sz="3200" dirty="0"/>
              <a:t>C. Migraine (tortuosity); </a:t>
            </a:r>
            <a:br>
              <a:rPr lang="en-US" sz="3200" dirty="0"/>
            </a:br>
            <a:r>
              <a:rPr lang="en-US" sz="3200" dirty="0"/>
              <a:t>D. Langerhans cells                              </a:t>
            </a:r>
          </a:p>
          <a:p>
            <a:r>
              <a:rPr lang="en-US" sz="3200" dirty="0"/>
              <a:t>     (in the </a:t>
            </a:r>
            <a:r>
              <a:rPr lang="en-US" sz="3200" dirty="0" err="1"/>
              <a:t>SjD</a:t>
            </a:r>
            <a:r>
              <a:rPr lang="en-US" sz="3200" dirty="0"/>
              <a:t> patient)</a:t>
            </a:r>
          </a:p>
        </p:txBody>
      </p:sp>
      <p:sp>
        <p:nvSpPr>
          <p:cNvPr id="4" name="TextBox 3">
            <a:extLst>
              <a:ext uri="{FF2B5EF4-FFF2-40B4-BE49-F238E27FC236}">
                <a16:creationId xmlns:a16="http://schemas.microsoft.com/office/drawing/2014/main" id="{4E1E065F-E08D-9DAB-8E7A-7071CFD0DE52}"/>
              </a:ext>
            </a:extLst>
          </p:cNvPr>
          <p:cNvSpPr txBox="1"/>
          <p:nvPr/>
        </p:nvSpPr>
        <p:spPr>
          <a:xfrm>
            <a:off x="156383" y="6149790"/>
            <a:ext cx="8067145" cy="923330"/>
          </a:xfrm>
          <a:prstGeom prst="rect">
            <a:avLst/>
          </a:prstGeom>
          <a:noFill/>
        </p:spPr>
        <p:txBody>
          <a:bodyPr wrap="none" rtlCol="0">
            <a:spAutoFit/>
          </a:bodyPr>
          <a:lstStyle/>
          <a:p>
            <a:r>
              <a:rPr lang="en-US" dirty="0">
                <a:solidFill>
                  <a:srgbClr val="2D4989"/>
                </a:solidFill>
                <a:latin typeface="ArialMT"/>
              </a:rPr>
              <a:t>J Pain Res. </a:t>
            </a:r>
            <a:r>
              <a:rPr lang="en-US" dirty="0">
                <a:latin typeface="ArialMT"/>
              </a:rPr>
              <a:t>2019; 12: 1489–1495. PMCID: PMC6526177</a:t>
            </a:r>
          </a:p>
          <a:p>
            <a:r>
              <a:rPr lang="en-US" dirty="0">
                <a:latin typeface="ArialMT"/>
              </a:rPr>
              <a:t> Published online 2019 May 13. doi: </a:t>
            </a:r>
            <a:r>
              <a:rPr lang="en-US" dirty="0">
                <a:solidFill>
                  <a:srgbClr val="2D4989"/>
                </a:solidFill>
                <a:latin typeface="ArialMT"/>
              </a:rPr>
              <a:t>10.2147/JPR.S196705 </a:t>
            </a:r>
            <a:r>
              <a:rPr lang="en-US" dirty="0">
                <a:latin typeface="ArialMT"/>
              </a:rPr>
              <a:t>PMID: </a:t>
            </a:r>
            <a:r>
              <a:rPr lang="en-US" dirty="0">
                <a:solidFill>
                  <a:srgbClr val="2D4989"/>
                </a:solidFill>
                <a:latin typeface="ArialMT"/>
              </a:rPr>
              <a:t>31190959 </a:t>
            </a:r>
            <a:endParaRPr lang="en-US" dirty="0"/>
          </a:p>
          <a:p>
            <a:endParaRPr lang="en-US" dirty="0"/>
          </a:p>
        </p:txBody>
      </p:sp>
      <p:sp>
        <p:nvSpPr>
          <p:cNvPr id="8" name="TextBox 7">
            <a:extLst>
              <a:ext uri="{FF2B5EF4-FFF2-40B4-BE49-F238E27FC236}">
                <a16:creationId xmlns:a16="http://schemas.microsoft.com/office/drawing/2014/main" id="{C869160B-5779-0E77-3E4E-0E653FE8F3A8}"/>
              </a:ext>
            </a:extLst>
          </p:cNvPr>
          <p:cNvSpPr txBox="1"/>
          <p:nvPr/>
        </p:nvSpPr>
        <p:spPr>
          <a:xfrm>
            <a:off x="6325650" y="149938"/>
            <a:ext cx="1255021" cy="646331"/>
          </a:xfrm>
          <a:prstGeom prst="rect">
            <a:avLst/>
          </a:prstGeom>
          <a:noFill/>
        </p:spPr>
        <p:txBody>
          <a:bodyPr wrap="square" rtlCol="0">
            <a:spAutoFit/>
          </a:bodyPr>
          <a:lstStyle/>
          <a:p>
            <a:r>
              <a:rPr lang="en-US" dirty="0">
                <a:solidFill>
                  <a:schemeClr val="bg1"/>
                </a:solidFill>
              </a:rPr>
              <a:t>NORMAL Control</a:t>
            </a:r>
          </a:p>
        </p:txBody>
      </p:sp>
      <p:sp>
        <p:nvSpPr>
          <p:cNvPr id="11" name="TextBox 10">
            <a:extLst>
              <a:ext uri="{FF2B5EF4-FFF2-40B4-BE49-F238E27FC236}">
                <a16:creationId xmlns:a16="http://schemas.microsoft.com/office/drawing/2014/main" id="{403A3F83-7D74-3C84-3C89-42E3FA0AE0E4}"/>
              </a:ext>
            </a:extLst>
          </p:cNvPr>
          <p:cNvSpPr txBox="1"/>
          <p:nvPr/>
        </p:nvSpPr>
        <p:spPr>
          <a:xfrm>
            <a:off x="9453718" y="324467"/>
            <a:ext cx="943079" cy="369332"/>
          </a:xfrm>
          <a:prstGeom prst="rect">
            <a:avLst/>
          </a:prstGeom>
          <a:noFill/>
        </p:spPr>
        <p:txBody>
          <a:bodyPr wrap="none" rtlCol="0">
            <a:spAutoFit/>
          </a:bodyPr>
          <a:lstStyle/>
          <a:p>
            <a:r>
              <a:rPr lang="en-US" dirty="0">
                <a:solidFill>
                  <a:schemeClr val="bg1"/>
                </a:solidFill>
              </a:rPr>
              <a:t>Sjogren </a:t>
            </a:r>
          </a:p>
        </p:txBody>
      </p:sp>
      <p:sp>
        <p:nvSpPr>
          <p:cNvPr id="12" name="TextBox 11">
            <a:extLst>
              <a:ext uri="{FF2B5EF4-FFF2-40B4-BE49-F238E27FC236}">
                <a16:creationId xmlns:a16="http://schemas.microsoft.com/office/drawing/2014/main" id="{63EDEE1E-31D9-4737-AC86-3FC3ED505C39}"/>
              </a:ext>
            </a:extLst>
          </p:cNvPr>
          <p:cNvSpPr txBox="1"/>
          <p:nvPr/>
        </p:nvSpPr>
        <p:spPr>
          <a:xfrm>
            <a:off x="6325650" y="3394532"/>
            <a:ext cx="1019895" cy="369332"/>
          </a:xfrm>
          <a:prstGeom prst="rect">
            <a:avLst/>
          </a:prstGeom>
          <a:noFill/>
        </p:spPr>
        <p:txBody>
          <a:bodyPr wrap="none" rtlCol="0">
            <a:spAutoFit/>
          </a:bodyPr>
          <a:lstStyle/>
          <a:p>
            <a:r>
              <a:rPr lang="en-US" dirty="0">
                <a:solidFill>
                  <a:schemeClr val="bg1"/>
                </a:solidFill>
              </a:rPr>
              <a:t>Migraine</a:t>
            </a:r>
          </a:p>
        </p:txBody>
      </p:sp>
      <p:cxnSp>
        <p:nvCxnSpPr>
          <p:cNvPr id="14" name="Straight Arrow Connector 13">
            <a:extLst>
              <a:ext uri="{FF2B5EF4-FFF2-40B4-BE49-F238E27FC236}">
                <a16:creationId xmlns:a16="http://schemas.microsoft.com/office/drawing/2014/main" id="{348320F3-E2F1-D1C8-6F14-1AFA4A1E5CB2}"/>
              </a:ext>
            </a:extLst>
          </p:cNvPr>
          <p:cNvCxnSpPr/>
          <p:nvPr/>
        </p:nvCxnSpPr>
        <p:spPr>
          <a:xfrm flipV="1">
            <a:off x="9453718" y="2178124"/>
            <a:ext cx="640080" cy="4572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57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46E5-AF69-0247-9AE3-8AF96D904D91}"/>
              </a:ext>
            </a:extLst>
          </p:cNvPr>
          <p:cNvSpPr>
            <a:spLocks noGrp="1"/>
          </p:cNvSpPr>
          <p:nvPr>
            <p:ph type="title"/>
          </p:nvPr>
        </p:nvSpPr>
        <p:spPr>
          <a:xfrm>
            <a:off x="1025912" y="726204"/>
            <a:ext cx="9991493" cy="1325563"/>
          </a:xfrm>
        </p:spPr>
        <p:txBody>
          <a:bodyPr>
            <a:normAutofit fontScale="90000"/>
          </a:bodyPr>
          <a:lstStyle/>
          <a:p>
            <a:pPr algn="ctr"/>
            <a:br>
              <a:rPr lang="en-US" b="1" dirty="0"/>
            </a:br>
            <a:br>
              <a:rPr lang="en-US" b="1" dirty="0"/>
            </a:br>
            <a:r>
              <a:rPr lang="en-US" b="1" dirty="0"/>
              <a:t>Although acini and ducts are present,      </a:t>
            </a:r>
            <a:br>
              <a:rPr lang="en-US" b="1" dirty="0"/>
            </a:br>
            <a:r>
              <a:rPr lang="en-US" b="1" dirty="0"/>
              <a:t>they appear “non-functional” as shown by their       </a:t>
            </a:r>
            <a:r>
              <a:rPr lang="en-US" b="1" i="1" dirty="0"/>
              <a:t>disoriented aquaporin molecules</a:t>
            </a:r>
            <a:r>
              <a:rPr lang="en-US" b="1" dirty="0"/>
              <a:t>.</a:t>
            </a:r>
            <a:br>
              <a:rPr lang="en-US" b="1" dirty="0"/>
            </a:br>
            <a:r>
              <a:rPr lang="en-US" b="1" i="1" dirty="0">
                <a:solidFill>
                  <a:srgbClr val="FF0000"/>
                </a:solidFill>
              </a:rPr>
              <a:t> __________________________</a:t>
            </a:r>
            <a:br>
              <a:rPr lang="en-US" b="1" dirty="0"/>
            </a:br>
            <a:r>
              <a:rPr lang="en-US" sz="2400" dirty="0"/>
              <a:t> </a:t>
            </a:r>
          </a:p>
        </p:txBody>
      </p:sp>
      <p:pic>
        <p:nvPicPr>
          <p:cNvPr id="4" name="Picture 3" descr="A screenshot of a video game&#10;&#10;Description automatically generated with medium confidence">
            <a:extLst>
              <a:ext uri="{FF2B5EF4-FFF2-40B4-BE49-F238E27FC236}">
                <a16:creationId xmlns:a16="http://schemas.microsoft.com/office/drawing/2014/main" id="{31B721EC-C95C-5E45-9015-12E0D82E2E3E}"/>
              </a:ext>
            </a:extLst>
          </p:cNvPr>
          <p:cNvPicPr>
            <a:picLocks noChangeAspect="1"/>
          </p:cNvPicPr>
          <p:nvPr/>
        </p:nvPicPr>
        <p:blipFill>
          <a:blip r:embed="rId2"/>
          <a:stretch>
            <a:fillRect/>
          </a:stretch>
        </p:blipFill>
        <p:spPr>
          <a:xfrm>
            <a:off x="2921156" y="2943920"/>
            <a:ext cx="5613400" cy="2098813"/>
          </a:xfrm>
          <a:prstGeom prst="rect">
            <a:avLst/>
          </a:prstGeom>
        </p:spPr>
      </p:pic>
      <p:sp>
        <p:nvSpPr>
          <p:cNvPr id="5" name="TextBox 4">
            <a:extLst>
              <a:ext uri="{FF2B5EF4-FFF2-40B4-BE49-F238E27FC236}">
                <a16:creationId xmlns:a16="http://schemas.microsoft.com/office/drawing/2014/main" id="{0BE8B69E-01CB-E84E-9CD3-13C5AEB7EC27}"/>
              </a:ext>
            </a:extLst>
          </p:cNvPr>
          <p:cNvSpPr txBox="1"/>
          <p:nvPr/>
        </p:nvSpPr>
        <p:spPr>
          <a:xfrm>
            <a:off x="3810000" y="5321515"/>
            <a:ext cx="1917856" cy="584775"/>
          </a:xfrm>
          <a:prstGeom prst="rect">
            <a:avLst/>
          </a:prstGeom>
          <a:noFill/>
        </p:spPr>
        <p:txBody>
          <a:bodyPr wrap="square" rtlCol="0">
            <a:spAutoFit/>
          </a:bodyPr>
          <a:lstStyle/>
          <a:p>
            <a:r>
              <a:rPr lang="en-US" sz="3200" b="1" dirty="0"/>
              <a:t>normal</a:t>
            </a:r>
          </a:p>
        </p:txBody>
      </p:sp>
      <p:sp>
        <p:nvSpPr>
          <p:cNvPr id="6" name="TextBox 5">
            <a:extLst>
              <a:ext uri="{FF2B5EF4-FFF2-40B4-BE49-F238E27FC236}">
                <a16:creationId xmlns:a16="http://schemas.microsoft.com/office/drawing/2014/main" id="{1D6E89CF-B209-A743-AE0F-C0386358A666}"/>
              </a:ext>
            </a:extLst>
          </p:cNvPr>
          <p:cNvSpPr txBox="1"/>
          <p:nvPr/>
        </p:nvSpPr>
        <p:spPr>
          <a:xfrm>
            <a:off x="6400801" y="5486401"/>
            <a:ext cx="2565681" cy="584775"/>
          </a:xfrm>
          <a:prstGeom prst="rect">
            <a:avLst/>
          </a:prstGeom>
          <a:noFill/>
        </p:spPr>
        <p:txBody>
          <a:bodyPr wrap="square" rtlCol="0">
            <a:spAutoFit/>
          </a:bodyPr>
          <a:lstStyle/>
          <a:p>
            <a:r>
              <a:rPr lang="en-US" sz="3200" b="1" dirty="0" err="1"/>
              <a:t>SjD</a:t>
            </a:r>
            <a:r>
              <a:rPr lang="en-US" sz="3200" b="1" dirty="0"/>
              <a:t> biopsy</a:t>
            </a:r>
          </a:p>
        </p:txBody>
      </p:sp>
    </p:spTree>
    <p:extLst>
      <p:ext uri="{BB962C8B-B14F-4D97-AF65-F5344CB8AC3E}">
        <p14:creationId xmlns:p14="http://schemas.microsoft.com/office/powerpoint/2010/main" val="1489521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0767-9969-27A7-E02B-5B597179FE4F}"/>
              </a:ext>
            </a:extLst>
          </p:cNvPr>
          <p:cNvSpPr>
            <a:spLocks noGrp="1"/>
          </p:cNvSpPr>
          <p:nvPr>
            <p:ph type="title"/>
          </p:nvPr>
        </p:nvSpPr>
        <p:spPr>
          <a:xfrm>
            <a:off x="267619" y="3733385"/>
            <a:ext cx="11798001" cy="1325563"/>
          </a:xfrm>
        </p:spPr>
        <p:txBody>
          <a:bodyPr>
            <a:normAutofit fontScale="90000"/>
          </a:bodyPr>
          <a:lstStyle/>
          <a:p>
            <a:pPr algn="ctr"/>
            <a:r>
              <a:rPr lang="en-US" b="1" i="1" dirty="0">
                <a:solidFill>
                  <a:srgbClr val="FF0000"/>
                </a:solidFill>
              </a:rPr>
              <a:t>_______________________________________</a:t>
            </a:r>
            <a:br>
              <a:rPr lang="en-US" dirty="0"/>
            </a:br>
            <a:r>
              <a:rPr lang="en-US" dirty="0"/>
              <a:t>PCAP regulates neural transcription within the </a:t>
            </a:r>
            <a:br>
              <a:rPr lang="en-US" dirty="0"/>
            </a:br>
            <a:r>
              <a:rPr lang="en-US" dirty="0"/>
              <a:t>hypothalamus, limbic system and mnemonic system.</a:t>
            </a:r>
            <a:br>
              <a:rPr lang="en-US" dirty="0"/>
            </a:br>
            <a:br>
              <a:rPr lang="en-US" dirty="0"/>
            </a:br>
            <a:r>
              <a:rPr lang="en-US" dirty="0">
                <a:solidFill>
                  <a:srgbClr val="C00000"/>
                </a:solidFill>
                <a:latin typeface="Arial Rounded MT Bold" charset="0"/>
                <a:ea typeface="Arial Rounded MT Bold" charset="0"/>
                <a:cs typeface="Arial Rounded MT Bold" charset="0"/>
              </a:rPr>
              <a:t>It also has a role in </a:t>
            </a:r>
            <a:r>
              <a:rPr lang="en-US" b="1" i="1" u="sng" dirty="0">
                <a:solidFill>
                  <a:srgbClr val="7030A0"/>
                </a:solidFill>
                <a:latin typeface="Arial Rounded MT Bold" charset="0"/>
                <a:ea typeface="Arial Rounded MT Bold" charset="0"/>
                <a:cs typeface="Arial Rounded MT Bold" charset="0"/>
              </a:rPr>
              <a:t>stress regulation</a:t>
            </a:r>
            <a:r>
              <a:rPr lang="en-US" dirty="0">
                <a:solidFill>
                  <a:srgbClr val="7030A0"/>
                </a:solidFill>
                <a:latin typeface="Arial Rounded MT Bold" charset="0"/>
                <a:ea typeface="Arial Rounded MT Bold" charset="0"/>
                <a:cs typeface="Arial Rounded MT Bold" charset="0"/>
              </a:rPr>
              <a:t>, </a:t>
            </a:r>
            <a:br>
              <a:rPr lang="en-US" dirty="0">
                <a:solidFill>
                  <a:srgbClr val="7030A0"/>
                </a:solidFill>
                <a:latin typeface="Arial Rounded MT Bold" charset="0"/>
                <a:ea typeface="Arial Rounded MT Bold" charset="0"/>
                <a:cs typeface="Arial Rounded MT Bold" charset="0"/>
              </a:rPr>
            </a:br>
            <a:r>
              <a:rPr lang="en-US" b="1" i="1" u="sng" dirty="0">
                <a:solidFill>
                  <a:srgbClr val="7030A0"/>
                </a:solidFill>
                <a:latin typeface="Arial Rounded MT Bold" charset="0"/>
                <a:ea typeface="Arial Rounded MT Bold" charset="0"/>
                <a:cs typeface="Arial Rounded MT Bold" charset="0"/>
              </a:rPr>
              <a:t>affective processing</a:t>
            </a:r>
            <a:r>
              <a:rPr lang="en-US" dirty="0">
                <a:solidFill>
                  <a:srgbClr val="C00000"/>
                </a:solidFill>
                <a:latin typeface="Arial Rounded MT Bold" charset="0"/>
                <a:ea typeface="Arial Rounded MT Bold" charset="0"/>
                <a:cs typeface="Arial Rounded MT Bold" charset="0"/>
              </a:rPr>
              <a:t>, and </a:t>
            </a:r>
            <a:r>
              <a:rPr lang="en-US" b="1" i="1" u="sng" dirty="0">
                <a:solidFill>
                  <a:srgbClr val="7030A0"/>
                </a:solidFill>
                <a:latin typeface="Arial Rounded MT Bold" charset="0"/>
                <a:ea typeface="Arial Rounded MT Bold" charset="0"/>
                <a:cs typeface="Arial Rounded MT Bold" charset="0"/>
              </a:rPr>
              <a:t>cognition</a:t>
            </a:r>
            <a:r>
              <a:rPr lang="en-US" dirty="0">
                <a:solidFill>
                  <a:srgbClr val="C00000"/>
                </a:solidFill>
                <a:latin typeface="Arial Rounded MT Bold" charset="0"/>
                <a:ea typeface="Arial Rounded MT Bold" charset="0"/>
                <a:cs typeface="Arial Rounded MT Bold" charset="0"/>
              </a:rPr>
              <a:t>.</a:t>
            </a:r>
          </a:p>
        </p:txBody>
      </p:sp>
      <p:pic>
        <p:nvPicPr>
          <p:cNvPr id="4" name="Picture 4">
            <a:extLst>
              <a:ext uri="{FF2B5EF4-FFF2-40B4-BE49-F238E27FC236}">
                <a16:creationId xmlns:a16="http://schemas.microsoft.com/office/drawing/2014/main" id="{956A4014-02D6-2A68-0F98-559A5F1BFA36}"/>
              </a:ext>
            </a:extLst>
          </p:cNvPr>
          <p:cNvPicPr>
            <a:picLocks noGrp="1" noChangeAspect="1"/>
          </p:cNvPicPr>
          <p:nvPr>
            <p:ph idx="1"/>
          </p:nvPr>
        </p:nvPicPr>
        <p:blipFill rotWithShape="1">
          <a:blip r:embed="rId2"/>
          <a:srcRect l="12354" t="13521" r="2610" b="39395"/>
          <a:stretch/>
        </p:blipFill>
        <p:spPr>
          <a:xfrm>
            <a:off x="1276969" y="423683"/>
            <a:ext cx="9562016" cy="2542541"/>
          </a:xfrm>
        </p:spPr>
      </p:pic>
    </p:spTree>
    <p:extLst>
      <p:ext uri="{BB962C8B-B14F-4D97-AF65-F5344CB8AC3E}">
        <p14:creationId xmlns:p14="http://schemas.microsoft.com/office/powerpoint/2010/main" val="222013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73998-5E87-3888-84C9-A779F5D1D0B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dirty="0">
                <a:solidFill>
                  <a:srgbClr val="FFC000"/>
                </a:solidFill>
                <a:latin typeface="+mj-lt"/>
                <a:ea typeface="+mj-ea"/>
                <a:cs typeface="+mj-cs"/>
              </a:rPr>
              <a:t>The </a:t>
            </a:r>
            <a:r>
              <a:rPr lang="en-US" sz="3700" b="1" u="sng" kern="1200" dirty="0">
                <a:solidFill>
                  <a:srgbClr val="FF0000"/>
                </a:solidFill>
                <a:latin typeface="+mj-lt"/>
                <a:ea typeface="+mj-ea"/>
                <a:cs typeface="+mj-cs"/>
              </a:rPr>
              <a:t>Sensory</a:t>
            </a:r>
            <a:r>
              <a:rPr lang="en-US" sz="3700" b="1" u="sng" kern="1200" dirty="0">
                <a:solidFill>
                  <a:srgbClr val="FFC000"/>
                </a:solidFill>
                <a:latin typeface="+mj-lt"/>
                <a:ea typeface="+mj-ea"/>
                <a:cs typeface="+mj-cs"/>
              </a:rPr>
              <a:t> and </a:t>
            </a:r>
            <a:r>
              <a:rPr lang="en-US" sz="3700" b="1" u="sng" kern="1200" dirty="0">
                <a:solidFill>
                  <a:srgbClr val="FF0000"/>
                </a:solidFill>
                <a:latin typeface="+mj-lt"/>
                <a:ea typeface="+mj-ea"/>
                <a:cs typeface="+mj-cs"/>
              </a:rPr>
              <a:t>Parasympathetic</a:t>
            </a:r>
            <a:r>
              <a:rPr lang="en-US" sz="3700" b="1" u="sng" kern="1200" dirty="0">
                <a:solidFill>
                  <a:srgbClr val="FFC000"/>
                </a:solidFill>
                <a:latin typeface="+mj-lt"/>
                <a:ea typeface="+mj-ea"/>
                <a:cs typeface="+mj-cs"/>
              </a:rPr>
              <a:t> </a:t>
            </a:r>
            <a:r>
              <a:rPr lang="en-US" sz="3700" b="1" kern="1200" dirty="0">
                <a:solidFill>
                  <a:srgbClr val="FFC000"/>
                </a:solidFill>
                <a:latin typeface="+mj-lt"/>
                <a:ea typeface="+mj-ea"/>
                <a:cs typeface="+mj-cs"/>
              </a:rPr>
              <a:t>fibers</a:t>
            </a:r>
            <a:r>
              <a:rPr lang="en-US" sz="3700" kern="1200" dirty="0">
                <a:solidFill>
                  <a:srgbClr val="FFC000"/>
                </a:solidFill>
                <a:latin typeface="+mj-lt"/>
                <a:ea typeface="+mj-ea"/>
                <a:cs typeface="+mj-cs"/>
              </a:rPr>
              <a:t> from the lacrimal gland</a:t>
            </a:r>
            <a:br>
              <a:rPr lang="en-US" sz="3700" kern="1200" dirty="0">
                <a:solidFill>
                  <a:srgbClr val="FFC000"/>
                </a:solidFill>
                <a:latin typeface="+mj-lt"/>
                <a:ea typeface="+mj-ea"/>
                <a:cs typeface="+mj-cs"/>
              </a:rPr>
            </a:br>
            <a:r>
              <a:rPr lang="en-US" sz="3700" kern="1200" dirty="0">
                <a:solidFill>
                  <a:srgbClr val="FFFFFF"/>
                </a:solidFill>
                <a:latin typeface="+mj-lt"/>
                <a:ea typeface="+mj-ea"/>
                <a:cs typeface="+mj-cs"/>
              </a:rPr>
              <a:t> pass through the trigeminal nerve where they are</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 influenced by CGRP and PACAP.</a:t>
            </a:r>
          </a:p>
        </p:txBody>
      </p:sp>
      <p:pic>
        <p:nvPicPr>
          <p:cNvPr id="4" name="Picture 4">
            <a:extLst>
              <a:ext uri="{FF2B5EF4-FFF2-40B4-BE49-F238E27FC236}">
                <a16:creationId xmlns:a16="http://schemas.microsoft.com/office/drawing/2014/main" id="{70E818F2-ED47-4988-F8F6-846A2FA070E0}"/>
              </a:ext>
            </a:extLst>
          </p:cNvPr>
          <p:cNvPicPr>
            <a:picLocks noGrp="1" noChangeAspect="1"/>
          </p:cNvPicPr>
          <p:nvPr>
            <p:ph idx="1"/>
          </p:nvPr>
        </p:nvPicPr>
        <p:blipFill rotWithShape="1">
          <a:blip r:embed="rId2"/>
          <a:srcRect l="18842" t="30462" r="17928" b="21063"/>
          <a:stretch/>
        </p:blipFill>
        <p:spPr>
          <a:xfrm>
            <a:off x="5153822" y="1680765"/>
            <a:ext cx="6553545" cy="3504412"/>
          </a:xfrm>
          <a:prstGeom prst="rect">
            <a:avLst/>
          </a:prstGeom>
        </p:spPr>
      </p:pic>
    </p:spTree>
    <p:extLst>
      <p:ext uri="{BB962C8B-B14F-4D97-AF65-F5344CB8AC3E}">
        <p14:creationId xmlns:p14="http://schemas.microsoft.com/office/powerpoint/2010/main" val="2861584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7946-F7D6-023E-3532-956C1876C501}"/>
              </a:ext>
            </a:extLst>
          </p:cNvPr>
          <p:cNvSpPr>
            <a:spLocks noGrp="1"/>
          </p:cNvSpPr>
          <p:nvPr>
            <p:ph type="title"/>
          </p:nvPr>
        </p:nvSpPr>
        <p:spPr/>
        <p:txBody>
          <a:bodyPr/>
          <a:lstStyle/>
          <a:p>
            <a:pPr algn="ctr"/>
            <a:r>
              <a:rPr lang="en-US" b="1" u="sng" dirty="0">
                <a:latin typeface="Abadi MT Condensed Extra Bold" charset="0"/>
                <a:ea typeface="Abadi MT Condensed Extra Bold" charset="0"/>
                <a:cs typeface="Abadi MT Condensed Extra Bold" charset="0"/>
              </a:rPr>
              <a:t>Take Home Points - 1</a:t>
            </a:r>
            <a:r>
              <a:rPr lang="en-US" b="1" dirty="0">
                <a:latin typeface="Abadi MT Condensed Extra Bold" charset="0"/>
                <a:ea typeface="Abadi MT Condensed Extra Bold" charset="0"/>
                <a:cs typeface="Abadi MT Condensed Extra Bold" charset="0"/>
              </a:rPr>
              <a:t>:</a:t>
            </a:r>
            <a:br>
              <a:rPr lang="en-US" b="1" dirty="0">
                <a:latin typeface="Abadi MT Condensed Extra Bold" charset="0"/>
                <a:ea typeface="Abadi MT Condensed Extra Bold" charset="0"/>
                <a:cs typeface="Abadi MT Condensed Extra Bold" charset="0"/>
              </a:rPr>
            </a:br>
            <a:r>
              <a:rPr lang="en-US" b="1" i="1" dirty="0">
                <a:solidFill>
                  <a:srgbClr val="FF0000"/>
                </a:solidFill>
              </a:rPr>
              <a:t> __________________________</a:t>
            </a:r>
            <a:endParaRPr lang="en-US" b="1" dirty="0"/>
          </a:p>
        </p:txBody>
      </p:sp>
      <p:sp>
        <p:nvSpPr>
          <p:cNvPr id="3" name="Content Placeholder 2">
            <a:extLst>
              <a:ext uri="{FF2B5EF4-FFF2-40B4-BE49-F238E27FC236}">
                <a16:creationId xmlns:a16="http://schemas.microsoft.com/office/drawing/2014/main" id="{119284BB-97E9-DEEE-585B-6F065342C4A0}"/>
              </a:ext>
            </a:extLst>
          </p:cNvPr>
          <p:cNvSpPr>
            <a:spLocks noGrp="1"/>
          </p:cNvSpPr>
          <p:nvPr>
            <p:ph idx="1"/>
          </p:nvPr>
        </p:nvSpPr>
        <p:spPr>
          <a:xfrm>
            <a:off x="800847" y="1728041"/>
            <a:ext cx="10515600" cy="4486275"/>
          </a:xfrm>
        </p:spPr>
        <p:txBody>
          <a:bodyPr>
            <a:normAutofit fontScale="92500" lnSpcReduction="10000"/>
          </a:bodyPr>
          <a:lstStyle/>
          <a:p>
            <a:pPr marL="0" indent="0">
              <a:buNone/>
            </a:pPr>
            <a:br>
              <a:rPr lang="en-US" dirty="0"/>
            </a:br>
            <a:endParaRPr lang="en-US" dirty="0"/>
          </a:p>
          <a:p>
            <a:r>
              <a:rPr lang="en-US" b="1" dirty="0"/>
              <a:t>Recognize a </a:t>
            </a:r>
            <a:r>
              <a:rPr lang="en-US" sz="3000" b="1" dirty="0">
                <a:solidFill>
                  <a:srgbClr val="C00000"/>
                </a:solidFill>
                <a:latin typeface="Abadi MT Condensed Extra Bold" charset="0"/>
                <a:ea typeface="Abadi MT Condensed Extra Bold" charset="0"/>
                <a:cs typeface="Abadi MT Condensed Extra Bold" charset="0"/>
              </a:rPr>
              <a:t>high prevalence of migraine </a:t>
            </a:r>
            <a:r>
              <a:rPr lang="en-US" b="1" dirty="0">
                <a:solidFill>
                  <a:srgbClr val="C00000"/>
                </a:solidFill>
                <a:latin typeface="Abadi MT Condensed Extra Bold" charset="0"/>
                <a:ea typeface="Abadi MT Condensed Extra Bold" charset="0"/>
                <a:cs typeface="Abadi MT Condensed Extra Bold" charset="0"/>
              </a:rPr>
              <a:t>in Sjogren’s Disease </a:t>
            </a:r>
            <a:r>
              <a:rPr lang="en-US" b="1" dirty="0">
                <a:solidFill>
                  <a:srgbClr val="C00000"/>
                </a:solidFill>
                <a:latin typeface="Arial Rounded MT Bold" charset="0"/>
                <a:ea typeface="Arial Rounded MT Bold" charset="0"/>
                <a:cs typeface="Arial Rounded MT Bold" charset="0"/>
              </a:rPr>
              <a:t>(</a:t>
            </a:r>
            <a:r>
              <a:rPr lang="en-US" b="1" dirty="0" err="1">
                <a:solidFill>
                  <a:srgbClr val="C00000"/>
                </a:solidFill>
                <a:latin typeface="Arial Rounded MT Bold" charset="0"/>
                <a:ea typeface="Arial Rounded MT Bold" charset="0"/>
                <a:cs typeface="Arial Rounded MT Bold" charset="0"/>
              </a:rPr>
              <a:t>SjD</a:t>
            </a:r>
            <a:r>
              <a:rPr lang="en-US" b="1" dirty="0">
                <a:solidFill>
                  <a:srgbClr val="C00000"/>
                </a:solidFill>
                <a:latin typeface="Arial Rounded MT Bold" charset="0"/>
                <a:ea typeface="Arial Rounded MT Bold" charset="0"/>
                <a:cs typeface="Arial Rounded MT Bold" charset="0"/>
              </a:rPr>
              <a:t>) </a:t>
            </a:r>
          </a:p>
          <a:p>
            <a:pPr marL="0" indent="0">
              <a:buNone/>
            </a:pPr>
            <a:r>
              <a:rPr lang="en-US" dirty="0">
                <a:solidFill>
                  <a:srgbClr val="C00000"/>
                </a:solidFill>
              </a:rPr>
              <a:t>	              </a:t>
            </a:r>
            <a:r>
              <a:rPr lang="en-US" b="1" dirty="0">
                <a:solidFill>
                  <a:srgbClr val="C00000"/>
                </a:solidFill>
              </a:rPr>
              <a:t>patients.</a:t>
            </a:r>
          </a:p>
          <a:p>
            <a:pPr marL="0" indent="0">
              <a:buNone/>
            </a:pPr>
            <a:endParaRPr lang="en-US" dirty="0"/>
          </a:p>
          <a:p>
            <a:r>
              <a:rPr lang="en-US" b="1" dirty="0"/>
              <a:t>Should we consider migraine a neurologic feature of </a:t>
            </a:r>
            <a:r>
              <a:rPr lang="en-US" b="1" dirty="0" err="1"/>
              <a:t>SjD</a:t>
            </a:r>
            <a:r>
              <a:rPr lang="en-US" b="1" dirty="0"/>
              <a:t>?</a:t>
            </a:r>
          </a:p>
          <a:p>
            <a:pPr marL="0" indent="0">
              <a:buNone/>
            </a:pPr>
            <a:r>
              <a:rPr lang="en-US" dirty="0"/>
              <a:t>	             (although controversial in SLE, it is a feature of the SLEDAI).</a:t>
            </a:r>
          </a:p>
          <a:p>
            <a:pPr marL="0" indent="0">
              <a:buNone/>
            </a:pPr>
            <a:r>
              <a:rPr lang="en-US" dirty="0"/>
              <a:t> </a:t>
            </a:r>
          </a:p>
          <a:p>
            <a:pPr marL="0" indent="0" algn="ctr">
              <a:buNone/>
            </a:pPr>
            <a:br>
              <a:rPr lang="en-US" dirty="0"/>
            </a:br>
            <a:r>
              <a:rPr lang="en-US" dirty="0"/>
              <a:t> </a:t>
            </a:r>
          </a:p>
        </p:txBody>
      </p:sp>
    </p:spTree>
    <p:extLst>
      <p:ext uri="{BB962C8B-B14F-4D97-AF65-F5344CB8AC3E}">
        <p14:creationId xmlns:p14="http://schemas.microsoft.com/office/powerpoint/2010/main" val="1143762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9ED2-E6AC-13A3-5FB5-314194DB4196}"/>
              </a:ext>
            </a:extLst>
          </p:cNvPr>
          <p:cNvSpPr>
            <a:spLocks noGrp="1"/>
          </p:cNvSpPr>
          <p:nvPr>
            <p:ph type="title"/>
          </p:nvPr>
        </p:nvSpPr>
        <p:spPr/>
        <p:txBody>
          <a:bodyPr/>
          <a:lstStyle/>
          <a:p>
            <a:pPr algn="ctr"/>
            <a:r>
              <a:rPr lang="en-US" u="sng" dirty="0">
                <a:latin typeface="Arial Rounded MT Bold" charset="0"/>
                <a:ea typeface="Arial Rounded MT Bold" charset="0"/>
                <a:cs typeface="Arial Rounded MT Bold" charset="0"/>
              </a:rPr>
              <a:t>Summary – 1</a:t>
            </a:r>
            <a:r>
              <a:rPr lang="en-US" dirty="0">
                <a:latin typeface="Arial Rounded MT Bold" charset="0"/>
                <a:ea typeface="Arial Rounded MT Bold" charset="0"/>
                <a:cs typeface="Arial Rounded MT Bold" charset="0"/>
              </a:rPr>
              <a:t>:</a:t>
            </a:r>
            <a:br>
              <a:rPr lang="en-US"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dirty="0">
              <a:latin typeface="Arial Rounded MT Bold" charset="0"/>
              <a:ea typeface="Arial Rounded MT Bold" charset="0"/>
              <a:cs typeface="Arial Rounded MT Bold" charset="0"/>
            </a:endParaRPr>
          </a:p>
        </p:txBody>
      </p:sp>
      <p:sp>
        <p:nvSpPr>
          <p:cNvPr id="3" name="Content Placeholder 2">
            <a:extLst>
              <a:ext uri="{FF2B5EF4-FFF2-40B4-BE49-F238E27FC236}">
                <a16:creationId xmlns:a16="http://schemas.microsoft.com/office/drawing/2014/main" id="{35387DE3-60A9-E720-3052-3F3D84AEBAC6}"/>
              </a:ext>
            </a:extLst>
          </p:cNvPr>
          <p:cNvSpPr>
            <a:spLocks noGrp="1"/>
          </p:cNvSpPr>
          <p:nvPr>
            <p:ph idx="1"/>
          </p:nvPr>
        </p:nvSpPr>
        <p:spPr>
          <a:xfrm>
            <a:off x="838200" y="2553629"/>
            <a:ext cx="10515600" cy="3623334"/>
          </a:xfrm>
        </p:spPr>
        <p:txBody>
          <a:bodyPr/>
          <a:lstStyle/>
          <a:p>
            <a:r>
              <a:rPr lang="en-US" b="1" dirty="0">
                <a:solidFill>
                  <a:srgbClr val="C00000"/>
                </a:solidFill>
                <a:latin typeface="Arial Rounded MT Bold" charset="0"/>
                <a:ea typeface="Arial Rounded MT Bold" charset="0"/>
                <a:cs typeface="Arial Rounded MT Bold" charset="0"/>
              </a:rPr>
              <a:t>There is a </a:t>
            </a:r>
            <a:r>
              <a:rPr lang="en-US" b="1" i="1" u="sng" dirty="0">
                <a:solidFill>
                  <a:srgbClr val="7030A0"/>
                </a:solidFill>
                <a:latin typeface="Arial Rounded MT Bold" charset="0"/>
                <a:ea typeface="Arial Rounded MT Bold" charset="0"/>
                <a:cs typeface="Arial Rounded MT Bold" charset="0"/>
              </a:rPr>
              <a:t>high frequency of migraine</a:t>
            </a:r>
            <a:r>
              <a:rPr lang="en-US" b="1" i="1" dirty="0">
                <a:solidFill>
                  <a:srgbClr val="7030A0"/>
                </a:solidFill>
                <a:latin typeface="Arial Rounded MT Bold" charset="0"/>
                <a:ea typeface="Arial Rounded MT Bold" charset="0"/>
                <a:cs typeface="Arial Rounded MT Bold" charset="0"/>
              </a:rPr>
              <a:t> </a:t>
            </a:r>
            <a:r>
              <a:rPr lang="en-US" b="1" dirty="0">
                <a:solidFill>
                  <a:srgbClr val="C00000"/>
                </a:solidFill>
                <a:latin typeface="Arial Rounded MT Bold" charset="0"/>
                <a:ea typeface="Arial Rounded MT Bold" charset="0"/>
                <a:cs typeface="Arial Rounded MT Bold" charset="0"/>
              </a:rPr>
              <a:t>in </a:t>
            </a:r>
            <a:r>
              <a:rPr lang="en-US" b="1" dirty="0" err="1">
                <a:solidFill>
                  <a:srgbClr val="C00000"/>
                </a:solidFill>
                <a:latin typeface="Arial Rounded MT Bold" charset="0"/>
                <a:ea typeface="Arial Rounded MT Bold" charset="0"/>
                <a:cs typeface="Arial Rounded MT Bold" charset="0"/>
              </a:rPr>
              <a:t>SjD</a:t>
            </a:r>
            <a:r>
              <a:rPr lang="en-US" b="1" dirty="0">
                <a:solidFill>
                  <a:srgbClr val="C00000"/>
                </a:solidFill>
                <a:latin typeface="Arial Rounded MT Bold" charset="0"/>
                <a:ea typeface="Arial Rounded MT Bold" charset="0"/>
                <a:cs typeface="Arial Rounded MT Bold" charset="0"/>
              </a:rPr>
              <a:t> patients</a:t>
            </a:r>
            <a:r>
              <a:rPr lang="en-US" sz="3200" dirty="0">
                <a:solidFill>
                  <a:srgbClr val="C00000"/>
                </a:solidFill>
              </a:rPr>
              <a:t>.</a:t>
            </a:r>
          </a:p>
          <a:p>
            <a:endParaRPr lang="en-US" dirty="0"/>
          </a:p>
          <a:p>
            <a:r>
              <a:rPr lang="en-US" dirty="0"/>
              <a:t>The </a:t>
            </a:r>
            <a:r>
              <a:rPr lang="en-US" b="1" dirty="0"/>
              <a:t>recognition of CGRP </a:t>
            </a:r>
            <a:r>
              <a:rPr lang="en-US" dirty="0"/>
              <a:t>has revolutionized therapy of migraine.</a:t>
            </a:r>
          </a:p>
          <a:p>
            <a:pPr marL="0" indent="0">
              <a:buNone/>
            </a:pPr>
            <a:endParaRPr lang="en-US" dirty="0"/>
          </a:p>
          <a:p>
            <a:r>
              <a:rPr lang="en-US" dirty="0"/>
              <a:t>The </a:t>
            </a:r>
            <a:r>
              <a:rPr lang="en-US" b="1" dirty="0"/>
              <a:t>recognition of PACAP </a:t>
            </a:r>
            <a:r>
              <a:rPr lang="en-US" dirty="0"/>
              <a:t>has started a search for new therapies.</a:t>
            </a:r>
          </a:p>
        </p:txBody>
      </p:sp>
    </p:spTree>
    <p:extLst>
      <p:ext uri="{BB962C8B-B14F-4D97-AF65-F5344CB8AC3E}">
        <p14:creationId xmlns:p14="http://schemas.microsoft.com/office/powerpoint/2010/main" val="4075361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5CF9A-2723-CAE9-53FC-F36F0A6D273D}"/>
              </a:ext>
            </a:extLst>
          </p:cNvPr>
          <p:cNvSpPr>
            <a:spLocks noGrp="1"/>
          </p:cNvSpPr>
          <p:nvPr>
            <p:ph type="title"/>
          </p:nvPr>
        </p:nvSpPr>
        <p:spPr/>
        <p:txBody>
          <a:bodyPr/>
          <a:lstStyle/>
          <a:p>
            <a:pPr algn="ctr"/>
            <a:r>
              <a:rPr lang="en-US" u="sng" dirty="0">
                <a:latin typeface="Arial Rounded MT Bold" charset="0"/>
                <a:ea typeface="Arial Rounded MT Bold" charset="0"/>
                <a:cs typeface="Arial Rounded MT Bold" charset="0"/>
              </a:rPr>
              <a:t>Summary – 2</a:t>
            </a:r>
            <a:r>
              <a:rPr lang="en-US" dirty="0">
                <a:latin typeface="Arial Rounded MT Bold" charset="0"/>
                <a:ea typeface="Arial Rounded MT Bold" charset="0"/>
                <a:cs typeface="Arial Rounded MT Bold" charset="0"/>
              </a:rPr>
              <a:t>:</a:t>
            </a:r>
            <a:br>
              <a:rPr lang="en-US"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dirty="0">
              <a:latin typeface="Arial Rounded MT Bold" charset="0"/>
              <a:ea typeface="Arial Rounded MT Bold" charset="0"/>
              <a:cs typeface="Arial Rounded MT Bold" charset="0"/>
            </a:endParaRPr>
          </a:p>
        </p:txBody>
      </p:sp>
      <p:sp>
        <p:nvSpPr>
          <p:cNvPr id="3" name="Content Placeholder 2">
            <a:extLst>
              <a:ext uri="{FF2B5EF4-FFF2-40B4-BE49-F238E27FC236}">
                <a16:creationId xmlns:a16="http://schemas.microsoft.com/office/drawing/2014/main" id="{EB7136F0-C27D-1298-0A94-9ED3E19DEF9B}"/>
              </a:ext>
            </a:extLst>
          </p:cNvPr>
          <p:cNvSpPr>
            <a:spLocks noGrp="1"/>
          </p:cNvSpPr>
          <p:nvPr>
            <p:ph idx="1"/>
          </p:nvPr>
        </p:nvSpPr>
        <p:spPr>
          <a:xfrm>
            <a:off x="838200" y="2263697"/>
            <a:ext cx="10515600" cy="3913265"/>
          </a:xfrm>
        </p:spPr>
        <p:txBody>
          <a:bodyPr>
            <a:normAutofit lnSpcReduction="10000"/>
          </a:bodyPr>
          <a:lstStyle/>
          <a:p>
            <a:pPr marL="0" indent="0" algn="ctr">
              <a:buNone/>
            </a:pPr>
            <a:r>
              <a:rPr lang="en-US" dirty="0">
                <a:latin typeface="Arial Rounded MT Bold" charset="0"/>
                <a:ea typeface="Arial Rounded MT Bold" charset="0"/>
                <a:cs typeface="Arial Rounded MT Bold" charset="0"/>
              </a:rPr>
              <a:t>The mechanisms underlying the vascular (CGRP) </a:t>
            </a:r>
          </a:p>
          <a:p>
            <a:pPr marL="0" indent="0" algn="ctr">
              <a:buNone/>
            </a:pPr>
            <a:r>
              <a:rPr lang="en-US" dirty="0">
                <a:latin typeface="Arial Rounded MT Bold" charset="0"/>
                <a:ea typeface="Arial Rounded MT Bold" charset="0"/>
                <a:cs typeface="Arial Rounded MT Bold" charset="0"/>
              </a:rPr>
              <a:t>and pain threshold (PACAP) </a:t>
            </a:r>
          </a:p>
          <a:p>
            <a:pPr marL="0" indent="0" algn="ctr">
              <a:buNone/>
            </a:pPr>
            <a:r>
              <a:rPr lang="en-US" dirty="0">
                <a:latin typeface="Arial Rounded MT Bold" charset="0"/>
                <a:ea typeface="Arial Rounded MT Bold" charset="0"/>
                <a:cs typeface="Arial Rounded MT Bold" charset="0"/>
              </a:rPr>
              <a:t>may serve to explain </a:t>
            </a:r>
          </a:p>
          <a:p>
            <a:pPr marL="0" indent="0" algn="ctr">
              <a:buNone/>
            </a:pPr>
            <a:r>
              <a:rPr lang="en-US" sz="3200" b="1" i="1" dirty="0">
                <a:solidFill>
                  <a:srgbClr val="C00000"/>
                </a:solidFill>
              </a:rPr>
              <a:t>why the </a:t>
            </a:r>
            <a:r>
              <a:rPr lang="en-US" sz="3200" b="1" i="1" dirty="0" err="1">
                <a:solidFill>
                  <a:srgbClr val="C00000"/>
                </a:solidFill>
              </a:rPr>
              <a:t>SjD</a:t>
            </a:r>
            <a:r>
              <a:rPr lang="en-US" sz="3200" b="1" i="1" dirty="0">
                <a:solidFill>
                  <a:srgbClr val="C00000"/>
                </a:solidFill>
              </a:rPr>
              <a:t> patient’s symptoms correlate so poorly </a:t>
            </a:r>
          </a:p>
          <a:p>
            <a:pPr marL="0" indent="0" algn="ctr">
              <a:buNone/>
            </a:pPr>
            <a:r>
              <a:rPr lang="en-US" sz="3200" b="1" i="1" dirty="0">
                <a:solidFill>
                  <a:srgbClr val="C00000"/>
                </a:solidFill>
              </a:rPr>
              <a:t>with our </a:t>
            </a:r>
            <a:r>
              <a:rPr lang="en-US" sz="3200" b="1" i="1" u="sng" dirty="0">
                <a:solidFill>
                  <a:srgbClr val="7030A0"/>
                </a:solidFill>
              </a:rPr>
              <a:t>objective</a:t>
            </a:r>
            <a:r>
              <a:rPr lang="en-US" sz="3200" b="1" i="1" u="sng" dirty="0">
                <a:solidFill>
                  <a:srgbClr val="C00000"/>
                </a:solidFill>
              </a:rPr>
              <a:t> measurement</a:t>
            </a:r>
            <a:r>
              <a:rPr lang="en-US" sz="3200" b="1" i="1" dirty="0">
                <a:solidFill>
                  <a:srgbClr val="C00000"/>
                </a:solidFill>
              </a:rPr>
              <a:t> of dryness.</a:t>
            </a:r>
          </a:p>
          <a:p>
            <a:pPr marL="0" indent="0">
              <a:buNone/>
            </a:pPr>
            <a:endParaRPr lang="en-US" u="sng" dirty="0"/>
          </a:p>
          <a:p>
            <a:pPr marL="0" indent="0" algn="ctr">
              <a:buNone/>
            </a:pPr>
            <a:r>
              <a:rPr lang="en-US" dirty="0"/>
              <a:t>The PACAP may help the </a:t>
            </a:r>
            <a:r>
              <a:rPr lang="en-US" dirty="0" err="1"/>
              <a:t>SjD</a:t>
            </a:r>
            <a:r>
              <a:rPr lang="en-US" dirty="0"/>
              <a:t> patient’s </a:t>
            </a:r>
          </a:p>
          <a:p>
            <a:pPr marL="0" indent="0" algn="ctr">
              <a:buNone/>
            </a:pPr>
            <a:r>
              <a:rPr lang="en-US" dirty="0"/>
              <a:t>flares of reported symptoms with stress.</a:t>
            </a:r>
          </a:p>
        </p:txBody>
      </p:sp>
    </p:spTree>
    <p:extLst>
      <p:ext uri="{BB962C8B-B14F-4D97-AF65-F5344CB8AC3E}">
        <p14:creationId xmlns:p14="http://schemas.microsoft.com/office/powerpoint/2010/main" val="1564338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C5ED-0F2D-C27F-9A34-230E9C528A43}"/>
              </a:ext>
            </a:extLst>
          </p:cNvPr>
          <p:cNvSpPr>
            <a:spLocks noGrp="1"/>
          </p:cNvSpPr>
          <p:nvPr>
            <p:ph type="title"/>
          </p:nvPr>
        </p:nvSpPr>
        <p:spPr/>
        <p:txBody>
          <a:bodyPr/>
          <a:lstStyle/>
          <a:p>
            <a:pPr algn="ctr"/>
            <a:r>
              <a:rPr lang="en-US" u="sng" dirty="0">
                <a:latin typeface="Arial Rounded MT Bold" charset="0"/>
                <a:ea typeface="Arial Rounded MT Bold" charset="0"/>
                <a:cs typeface="Arial Rounded MT Bold" charset="0"/>
              </a:rPr>
              <a:t>Summary – 3</a:t>
            </a:r>
            <a:r>
              <a:rPr lang="en-US" dirty="0">
                <a:latin typeface="Arial Rounded MT Bold" charset="0"/>
                <a:ea typeface="Arial Rounded MT Bold" charset="0"/>
                <a:cs typeface="Arial Rounded MT Bold" charset="0"/>
              </a:rPr>
              <a:t>:</a:t>
            </a:r>
            <a:br>
              <a:rPr lang="en-US"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dirty="0">
              <a:latin typeface="Arial Rounded MT Bold" charset="0"/>
              <a:ea typeface="Arial Rounded MT Bold" charset="0"/>
              <a:cs typeface="Arial Rounded MT Bold" charset="0"/>
            </a:endParaRPr>
          </a:p>
        </p:txBody>
      </p:sp>
      <p:sp>
        <p:nvSpPr>
          <p:cNvPr id="3" name="Content Placeholder 2">
            <a:extLst>
              <a:ext uri="{FF2B5EF4-FFF2-40B4-BE49-F238E27FC236}">
                <a16:creationId xmlns:a16="http://schemas.microsoft.com/office/drawing/2014/main" id="{44C90208-3336-D09F-8307-7F09B8996E88}"/>
              </a:ext>
            </a:extLst>
          </p:cNvPr>
          <p:cNvSpPr>
            <a:spLocks noGrp="1"/>
          </p:cNvSpPr>
          <p:nvPr>
            <p:ph idx="1"/>
          </p:nvPr>
        </p:nvSpPr>
        <p:spPr>
          <a:xfrm>
            <a:off x="838200" y="2308301"/>
            <a:ext cx="10515600" cy="3868661"/>
          </a:xfrm>
        </p:spPr>
        <p:txBody>
          <a:bodyPr/>
          <a:lstStyle/>
          <a:p>
            <a:r>
              <a:rPr lang="en-US" b="1" dirty="0"/>
              <a:t>As we are designing our EPIC EMR templates now</a:t>
            </a:r>
            <a:r>
              <a:rPr lang="en-US" dirty="0"/>
              <a:t>,                                  it will very hard to retroactively change the data collected— thus --</a:t>
            </a:r>
          </a:p>
          <a:p>
            <a:pPr lvl="1"/>
            <a:r>
              <a:rPr lang="en-US" b="1" dirty="0">
                <a:solidFill>
                  <a:srgbClr val="C00000"/>
                </a:solidFill>
              </a:rPr>
              <a:t>We may need to start </a:t>
            </a:r>
            <a:r>
              <a:rPr lang="en-US" b="1" i="1" u="sng" dirty="0">
                <a:solidFill>
                  <a:srgbClr val="C00000"/>
                </a:solidFill>
              </a:rPr>
              <a:t>RECORDING migraine frequency and migraine medication use</a:t>
            </a:r>
            <a:r>
              <a:rPr lang="en-US" dirty="0">
                <a:solidFill>
                  <a:srgbClr val="C00000"/>
                </a:solidFill>
              </a:rPr>
              <a:t> </a:t>
            </a:r>
            <a:r>
              <a:rPr lang="en-US" b="1" dirty="0">
                <a:solidFill>
                  <a:srgbClr val="C00000"/>
                </a:solidFill>
              </a:rPr>
              <a:t>in our </a:t>
            </a:r>
            <a:r>
              <a:rPr lang="en-US" b="1" dirty="0" err="1">
                <a:solidFill>
                  <a:srgbClr val="C00000"/>
                </a:solidFill>
              </a:rPr>
              <a:t>SjD</a:t>
            </a:r>
            <a:r>
              <a:rPr lang="en-US" b="1" dirty="0">
                <a:solidFill>
                  <a:srgbClr val="C00000"/>
                </a:solidFill>
              </a:rPr>
              <a:t> patients </a:t>
            </a:r>
            <a:r>
              <a:rPr lang="en-US" b="1" i="1" u="sng" dirty="0">
                <a:solidFill>
                  <a:srgbClr val="7030A0"/>
                </a:solidFill>
              </a:rPr>
              <a:t>now</a:t>
            </a:r>
            <a:r>
              <a:rPr lang="en-US" b="1" dirty="0">
                <a:solidFill>
                  <a:srgbClr val="C00000"/>
                </a:solidFill>
              </a:rPr>
              <a:t>.</a:t>
            </a:r>
          </a:p>
          <a:p>
            <a:pPr marL="0" indent="0">
              <a:buNone/>
            </a:pPr>
            <a:endParaRPr lang="en-US" dirty="0"/>
          </a:p>
          <a:p>
            <a:pPr algn="ctr"/>
            <a:r>
              <a:rPr lang="en-US" b="1" i="1" u="sng" dirty="0">
                <a:solidFill>
                  <a:srgbClr val="7030A0"/>
                </a:solidFill>
              </a:rPr>
              <a:t>Migraine is a major factor in the Quality of Life</a:t>
            </a:r>
            <a:r>
              <a:rPr lang="en-US" b="1" i="1" dirty="0">
                <a:solidFill>
                  <a:srgbClr val="7030A0"/>
                </a:solidFill>
              </a:rPr>
              <a:t> </a:t>
            </a:r>
            <a:r>
              <a:rPr lang="en-US" b="1" dirty="0"/>
              <a:t>of the </a:t>
            </a:r>
            <a:r>
              <a:rPr lang="en-US" b="1" dirty="0" err="1"/>
              <a:t>SjD</a:t>
            </a:r>
            <a:r>
              <a:rPr lang="en-US" b="1" dirty="0"/>
              <a:t> patient-- </a:t>
            </a:r>
            <a:r>
              <a:rPr lang="en-US" dirty="0"/>
              <a:t>and we do not ask them routinely about this symptom</a:t>
            </a:r>
            <a:r>
              <a:rPr lang="mr-IN" dirty="0"/>
              <a:t>…</a:t>
            </a:r>
            <a:r>
              <a:rPr lang="en-US" dirty="0"/>
              <a:t>                   </a:t>
            </a:r>
            <a:r>
              <a:rPr lang="en-US" dirty="0">
                <a:solidFill>
                  <a:srgbClr val="FF0000"/>
                </a:solidFill>
                <a:latin typeface="Arial Rounded MT Bold" charset="0"/>
                <a:ea typeface="Arial Rounded MT Bold" charset="0"/>
                <a:cs typeface="Arial Rounded MT Bold" charset="0"/>
              </a:rPr>
              <a:t>but need to start inquiring about it.</a:t>
            </a:r>
          </a:p>
        </p:txBody>
      </p:sp>
    </p:spTree>
    <p:extLst>
      <p:ext uri="{BB962C8B-B14F-4D97-AF65-F5344CB8AC3E}">
        <p14:creationId xmlns:p14="http://schemas.microsoft.com/office/powerpoint/2010/main" val="2893398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6CDF-5407-8949-8BC7-A00492CFE4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4EBA33-04A3-3F46-8EA7-A6B05192D67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44B4BB-02F5-CE43-B0A8-3774F43157CC}"/>
              </a:ext>
            </a:extLst>
          </p:cNvPr>
          <p:cNvPicPr>
            <a:picLocks noChangeAspect="1"/>
          </p:cNvPicPr>
          <p:nvPr/>
        </p:nvPicPr>
        <p:blipFill>
          <a:blip r:embed="rId3"/>
          <a:stretch>
            <a:fillRect/>
          </a:stretch>
        </p:blipFill>
        <p:spPr>
          <a:xfrm>
            <a:off x="51162" y="107950"/>
            <a:ext cx="10058400" cy="6642100"/>
          </a:xfrm>
          <a:prstGeom prst="rect">
            <a:avLst/>
          </a:prstGeom>
        </p:spPr>
      </p:pic>
      <p:sp>
        <p:nvSpPr>
          <p:cNvPr id="5" name="TextBox 4">
            <a:extLst>
              <a:ext uri="{FF2B5EF4-FFF2-40B4-BE49-F238E27FC236}">
                <a16:creationId xmlns:a16="http://schemas.microsoft.com/office/drawing/2014/main" id="{36500D96-C094-6142-99CF-78FB3AAE8ECD}"/>
              </a:ext>
            </a:extLst>
          </p:cNvPr>
          <p:cNvSpPr txBox="1"/>
          <p:nvPr/>
        </p:nvSpPr>
        <p:spPr>
          <a:xfrm>
            <a:off x="4180114" y="926275"/>
            <a:ext cx="5282215" cy="646331"/>
          </a:xfrm>
          <a:prstGeom prst="rect">
            <a:avLst/>
          </a:prstGeom>
          <a:noFill/>
        </p:spPr>
        <p:txBody>
          <a:bodyPr wrap="none" rtlCol="0">
            <a:spAutoFit/>
          </a:bodyPr>
          <a:lstStyle/>
          <a:p>
            <a:r>
              <a:rPr lang="en-US" sz="3600" b="1" dirty="0">
                <a:solidFill>
                  <a:srgbClr val="FF0000"/>
                </a:solidFill>
              </a:rPr>
              <a:t>The Danger Hypothesis</a:t>
            </a:r>
          </a:p>
        </p:txBody>
      </p:sp>
    </p:spTree>
    <p:extLst>
      <p:ext uri="{BB962C8B-B14F-4D97-AF65-F5344CB8AC3E}">
        <p14:creationId xmlns:p14="http://schemas.microsoft.com/office/powerpoint/2010/main" val="1571018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4BBC-D389-491F-D21B-949BF5491046}"/>
              </a:ext>
            </a:extLst>
          </p:cNvPr>
          <p:cNvSpPr>
            <a:spLocks noGrp="1"/>
          </p:cNvSpPr>
          <p:nvPr>
            <p:ph type="title"/>
          </p:nvPr>
        </p:nvSpPr>
        <p:spPr/>
        <p:txBody>
          <a:bodyPr/>
          <a:lstStyle/>
          <a:p>
            <a:pPr algn="ctr"/>
            <a:r>
              <a:rPr lang="en-US" dirty="0">
                <a:latin typeface="Arial Rounded MT Bold" charset="0"/>
                <a:ea typeface="Arial Rounded MT Bold" charset="0"/>
                <a:cs typeface="Arial Rounded MT Bold" charset="0"/>
              </a:rPr>
              <a:t>The Immune System is the “6</a:t>
            </a:r>
            <a:r>
              <a:rPr lang="en-US" baseline="30000" dirty="0">
                <a:latin typeface="Arial Rounded MT Bold" charset="0"/>
                <a:ea typeface="Arial Rounded MT Bold" charset="0"/>
                <a:cs typeface="Arial Rounded MT Bold" charset="0"/>
              </a:rPr>
              <a:t>th</a:t>
            </a:r>
            <a:r>
              <a:rPr lang="en-US" dirty="0">
                <a:latin typeface="Arial Rounded MT Bold" charset="0"/>
                <a:ea typeface="Arial Rounded MT Bold" charset="0"/>
                <a:cs typeface="Arial Rounded MT Bold" charset="0"/>
              </a:rPr>
              <a:t> sense.”</a:t>
            </a:r>
            <a:br>
              <a:rPr lang="en-US" dirty="0">
                <a:latin typeface="Arial Rounded MT Bold" charset="0"/>
                <a:ea typeface="Arial Rounded MT Bold" charset="0"/>
                <a:cs typeface="Arial Rounded MT Bold" charset="0"/>
              </a:rPr>
            </a:br>
            <a:r>
              <a:rPr lang="en-US" b="1" i="1" dirty="0">
                <a:solidFill>
                  <a:srgbClr val="FF0000"/>
                </a:solidFill>
              </a:rPr>
              <a:t> __________________________</a:t>
            </a:r>
            <a:endParaRPr lang="en-US" dirty="0">
              <a:latin typeface="Arial Rounded MT Bold" charset="0"/>
              <a:ea typeface="Arial Rounded MT Bold" charset="0"/>
              <a:cs typeface="Arial Rounded MT Bold" charset="0"/>
            </a:endParaRPr>
          </a:p>
        </p:txBody>
      </p:sp>
      <p:sp>
        <p:nvSpPr>
          <p:cNvPr id="3" name="Content Placeholder 2">
            <a:extLst>
              <a:ext uri="{FF2B5EF4-FFF2-40B4-BE49-F238E27FC236}">
                <a16:creationId xmlns:a16="http://schemas.microsoft.com/office/drawing/2014/main" id="{C98BED97-D775-4CD0-8DC6-FD09A8C8B599}"/>
              </a:ext>
            </a:extLst>
          </p:cNvPr>
          <p:cNvSpPr>
            <a:spLocks noGrp="1"/>
          </p:cNvSpPr>
          <p:nvPr>
            <p:ph idx="1"/>
          </p:nvPr>
        </p:nvSpPr>
        <p:spPr/>
        <p:txBody>
          <a:bodyPr/>
          <a:lstStyle/>
          <a:p>
            <a:pPr marL="0" indent="0">
              <a:buNone/>
            </a:pPr>
            <a:endParaRPr lang="en-US" dirty="0"/>
          </a:p>
          <a:p>
            <a:r>
              <a:rPr lang="en-US" dirty="0"/>
              <a:t>The </a:t>
            </a:r>
            <a:r>
              <a:rPr lang="en-US" b="1" dirty="0"/>
              <a:t>Danger Hypothesis </a:t>
            </a:r>
            <a:r>
              <a:rPr lang="en-US" dirty="0"/>
              <a:t>was first proposed by </a:t>
            </a:r>
            <a:r>
              <a:rPr lang="en-US" dirty="0" err="1"/>
              <a:t>Matzinger</a:t>
            </a:r>
            <a:r>
              <a:rPr lang="en-US" dirty="0"/>
              <a:t> and colleagues at </a:t>
            </a:r>
            <a:r>
              <a:rPr lang="en-US" b="1" u="sng" dirty="0">
                <a:solidFill>
                  <a:srgbClr val="C00000"/>
                </a:solidFill>
              </a:rPr>
              <a:t>Salk Research Institute</a:t>
            </a:r>
            <a:r>
              <a:rPr lang="en-US" u="sng" dirty="0">
                <a:solidFill>
                  <a:srgbClr val="C00000"/>
                </a:solidFill>
              </a:rPr>
              <a:t> in La Jolla (San Diego), CA</a:t>
            </a:r>
            <a:r>
              <a:rPr lang="en-US" dirty="0">
                <a:solidFill>
                  <a:srgbClr val="C00000"/>
                </a:solidFill>
              </a:rPr>
              <a:t> </a:t>
            </a:r>
          </a:p>
          <a:p>
            <a:pPr marL="0" indent="0">
              <a:buNone/>
            </a:pPr>
            <a:r>
              <a:rPr lang="en-US" dirty="0">
                <a:solidFill>
                  <a:srgbClr val="C00000"/>
                </a:solidFill>
              </a:rPr>
              <a:t>   </a:t>
            </a:r>
            <a:r>
              <a:rPr lang="en-US" dirty="0"/>
              <a:t>back in 1994.</a:t>
            </a:r>
          </a:p>
          <a:p>
            <a:pPr marL="0" indent="0">
              <a:buNone/>
            </a:pPr>
            <a:endParaRPr lang="en-US" dirty="0"/>
          </a:p>
          <a:p>
            <a:pPr lvl="1"/>
            <a:r>
              <a:rPr lang="en-US" sz="2800" dirty="0"/>
              <a:t>It combines the </a:t>
            </a:r>
            <a:r>
              <a:rPr lang="en-US" sz="2800" b="1" dirty="0"/>
              <a:t>Vascular, Endocrine </a:t>
            </a:r>
            <a:r>
              <a:rPr lang="en-US" sz="2800" dirty="0"/>
              <a:t>and </a:t>
            </a:r>
            <a:r>
              <a:rPr lang="en-US" sz="2800" b="1" dirty="0"/>
              <a:t>Immune systems              </a:t>
            </a:r>
            <a:r>
              <a:rPr lang="en-US" sz="2800" dirty="0"/>
              <a:t>in a </a:t>
            </a:r>
            <a:r>
              <a:rPr lang="en-US" sz="2800" i="1" dirty="0"/>
              <a:t>single coherent system</a:t>
            </a:r>
            <a:r>
              <a:rPr lang="en-US" sz="2800" dirty="0"/>
              <a:t>.</a:t>
            </a:r>
          </a:p>
        </p:txBody>
      </p:sp>
    </p:spTree>
    <p:extLst>
      <p:ext uri="{BB962C8B-B14F-4D97-AF65-F5344CB8AC3E}">
        <p14:creationId xmlns:p14="http://schemas.microsoft.com/office/powerpoint/2010/main" val="973659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Box 2"/>
          <p:cNvSpPr txBox="1">
            <a:spLocks noChangeArrowheads="1"/>
          </p:cNvSpPr>
          <p:nvPr/>
        </p:nvSpPr>
        <p:spPr bwMode="auto">
          <a:xfrm>
            <a:off x="2057400" y="457201"/>
            <a:ext cx="777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37931725" indent="-37474525">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a:spcBef>
                <a:spcPct val="0"/>
              </a:spcBef>
              <a:buFontTx/>
              <a:buNone/>
            </a:pPr>
            <a:r>
              <a:rPr lang="en-US" altLang="en-US" sz="4000" b="1"/>
              <a:t>The Salk Research Institute </a:t>
            </a:r>
          </a:p>
          <a:p>
            <a:pPr algn="ctr">
              <a:spcBef>
                <a:spcPct val="0"/>
              </a:spcBef>
              <a:buFontTx/>
              <a:buNone/>
            </a:pPr>
            <a:r>
              <a:rPr lang="en-US" altLang="en-US" sz="4000"/>
              <a:t>at Summer Solstice</a:t>
            </a:r>
          </a:p>
        </p:txBody>
      </p:sp>
    </p:spTree>
    <p:extLst>
      <p:ext uri="{BB962C8B-B14F-4D97-AF65-F5344CB8AC3E}">
        <p14:creationId xmlns:p14="http://schemas.microsoft.com/office/powerpoint/2010/main" val="745807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9F38-F006-F70D-ECCA-350FAAD00735}"/>
              </a:ext>
            </a:extLst>
          </p:cNvPr>
          <p:cNvSpPr>
            <a:spLocks noGrp="1"/>
          </p:cNvSpPr>
          <p:nvPr>
            <p:ph type="title"/>
          </p:nvPr>
        </p:nvSpPr>
        <p:spPr>
          <a:xfrm>
            <a:off x="1150435" y="635620"/>
            <a:ext cx="10515600" cy="943555"/>
          </a:xfrm>
        </p:spPr>
        <p:txBody>
          <a:bodyPr>
            <a:normAutofit fontScale="90000"/>
          </a:bodyPr>
          <a:lstStyle/>
          <a:p>
            <a:pPr algn="ctr"/>
            <a:br>
              <a:rPr lang="en-US" u="sng" dirty="0">
                <a:latin typeface="Arial Rounded MT Bold" charset="0"/>
                <a:ea typeface="Arial Rounded MT Bold" charset="0"/>
                <a:cs typeface="Arial Rounded MT Bold" charset="0"/>
              </a:rPr>
            </a:br>
            <a:br>
              <a:rPr lang="en-US" u="sng" dirty="0">
                <a:latin typeface="Arial Rounded MT Bold" charset="0"/>
                <a:ea typeface="Arial Rounded MT Bold" charset="0"/>
                <a:cs typeface="Arial Rounded MT Bold" charset="0"/>
              </a:rPr>
            </a:br>
            <a:r>
              <a:rPr lang="en-US" u="sng" dirty="0">
                <a:solidFill>
                  <a:srgbClr val="7030A0"/>
                </a:solidFill>
                <a:latin typeface="Arial Rounded MT Bold" charset="0"/>
                <a:ea typeface="Arial Rounded MT Bold" charset="0"/>
                <a:cs typeface="Arial Rounded MT Bold" charset="0"/>
              </a:rPr>
              <a:t>The Danger Hypothesis </a:t>
            </a:r>
            <a:r>
              <a:rPr lang="en-US" dirty="0">
                <a:latin typeface="Arial Rounded MT Bold" charset="0"/>
                <a:ea typeface="Arial Rounded MT Bold" charset="0"/>
                <a:cs typeface="Arial Rounded MT Bold" charset="0"/>
              </a:rPr>
              <a:t>– </a:t>
            </a:r>
            <a:br>
              <a:rPr lang="en-US" dirty="0">
                <a:latin typeface="Arial Rounded MT Bold" charset="0"/>
                <a:ea typeface="Arial Rounded MT Bold" charset="0"/>
                <a:cs typeface="Arial Rounded MT Bold" charset="0"/>
              </a:rPr>
            </a:br>
            <a:r>
              <a:rPr lang="en-US" dirty="0">
                <a:latin typeface="+mn-lt"/>
                <a:ea typeface="Arial Rounded MT Bold" charset="0"/>
                <a:cs typeface="Arial Rounded MT Bold" charset="0"/>
              </a:rPr>
              <a:t>(Matzinger et al, 1994) </a:t>
            </a:r>
            <a:br>
              <a:rPr lang="en-US" dirty="0">
                <a:latin typeface="+mn-lt"/>
                <a:ea typeface="Arial Rounded MT Bold" charset="0"/>
                <a:cs typeface="Arial Rounded MT Bold" charset="0"/>
              </a:rPr>
            </a:br>
            <a:r>
              <a:rPr lang="en-US" dirty="0">
                <a:latin typeface="+mn-lt"/>
                <a:ea typeface="Arial Rounded MT Bold" charset="0"/>
                <a:cs typeface="Arial Rounded MT Bold" charset="0"/>
              </a:rPr>
              <a:t>Ann. Rev </a:t>
            </a:r>
            <a:r>
              <a:rPr lang="en-US" dirty="0" err="1">
                <a:latin typeface="+mn-lt"/>
                <a:ea typeface="Arial Rounded MT Bold" charset="0"/>
                <a:cs typeface="Arial Rounded MT Bold" charset="0"/>
              </a:rPr>
              <a:t>Immunol</a:t>
            </a:r>
            <a:r>
              <a:rPr lang="en-US" dirty="0">
                <a:latin typeface="+mn-lt"/>
                <a:ea typeface="Arial Rounded MT Bold" charset="0"/>
                <a:cs typeface="Arial Rounded MT Bold" charset="0"/>
              </a:rPr>
              <a:t> 12:991-1045</a:t>
            </a:r>
            <a:br>
              <a:rPr lang="en-US" dirty="0">
                <a:latin typeface="+mn-lt"/>
                <a:ea typeface="Arial Rounded MT Bold" charset="0"/>
                <a:cs typeface="Arial Rounded MT Bold" charset="0"/>
              </a:rPr>
            </a:br>
            <a:r>
              <a:rPr lang="en-US" b="1" i="1" dirty="0">
                <a:solidFill>
                  <a:srgbClr val="FF0000"/>
                </a:solidFill>
              </a:rPr>
              <a:t> __________________________</a:t>
            </a:r>
            <a:br>
              <a:rPr lang="en-US" dirty="0">
                <a:latin typeface="+mn-lt"/>
                <a:ea typeface="Arial Rounded MT Bold" charset="0"/>
                <a:cs typeface="Arial Rounded MT Bold" charset="0"/>
              </a:rPr>
            </a:br>
            <a:endParaRPr lang="en-US" dirty="0">
              <a:latin typeface="+mn-lt"/>
              <a:ea typeface="Arial Rounded MT Bold" charset="0"/>
              <a:cs typeface="Arial Rounded MT Bold" charset="0"/>
            </a:endParaRPr>
          </a:p>
        </p:txBody>
      </p:sp>
      <p:sp>
        <p:nvSpPr>
          <p:cNvPr id="3" name="Content Placeholder 2">
            <a:extLst>
              <a:ext uri="{FF2B5EF4-FFF2-40B4-BE49-F238E27FC236}">
                <a16:creationId xmlns:a16="http://schemas.microsoft.com/office/drawing/2014/main" id="{DCC34DF5-57F6-6CB7-988D-EE70730B2524}"/>
              </a:ext>
            </a:extLst>
          </p:cNvPr>
          <p:cNvSpPr>
            <a:spLocks noGrp="1"/>
          </p:cNvSpPr>
          <p:nvPr>
            <p:ph idx="1"/>
          </p:nvPr>
        </p:nvSpPr>
        <p:spPr>
          <a:xfrm>
            <a:off x="838200" y="2196789"/>
            <a:ext cx="10515600" cy="3980173"/>
          </a:xfrm>
        </p:spPr>
        <p:txBody>
          <a:bodyPr>
            <a:normAutofit fontScale="92500" lnSpcReduction="20000"/>
          </a:bodyPr>
          <a:lstStyle/>
          <a:p>
            <a:endParaRPr lang="en-US" dirty="0"/>
          </a:p>
          <a:p>
            <a:r>
              <a:rPr lang="en-US" dirty="0"/>
              <a:t>The </a:t>
            </a:r>
            <a:r>
              <a:rPr lang="en-US" b="1" dirty="0"/>
              <a:t>“Danger Hypothesis” </a:t>
            </a:r>
            <a:r>
              <a:rPr lang="en-US" dirty="0"/>
              <a:t>is the underlying concept necessary to view            immune-mediated pathogenesis and its relation to the autonomic nervous system.</a:t>
            </a:r>
          </a:p>
          <a:p>
            <a:endParaRPr lang="en-US" dirty="0"/>
          </a:p>
          <a:p>
            <a:r>
              <a:rPr lang="en-US" dirty="0"/>
              <a:t>The brain sends out lymphocytes as </a:t>
            </a:r>
            <a:r>
              <a:rPr lang="en-US" b="1" i="1" dirty="0"/>
              <a:t>mobile sensors </a:t>
            </a:r>
            <a:r>
              <a:rPr lang="en-US" dirty="0"/>
              <a:t>to detect                         “danger” signals from the periphery and report back to the brain.    </a:t>
            </a:r>
          </a:p>
          <a:p>
            <a:pPr lvl="1"/>
            <a:r>
              <a:rPr lang="en-US" dirty="0"/>
              <a:t>This involves both the </a:t>
            </a:r>
            <a:r>
              <a:rPr lang="en-US" b="1" i="1" u="sng" dirty="0">
                <a:solidFill>
                  <a:srgbClr val="C00000"/>
                </a:solidFill>
              </a:rPr>
              <a:t>innate</a:t>
            </a:r>
            <a:r>
              <a:rPr lang="en-US" dirty="0"/>
              <a:t> and </a:t>
            </a:r>
            <a:r>
              <a:rPr lang="en-US" b="1" i="1" u="sng" dirty="0">
                <a:solidFill>
                  <a:srgbClr val="C00000"/>
                </a:solidFill>
              </a:rPr>
              <a:t>acquired</a:t>
            </a:r>
            <a:r>
              <a:rPr lang="en-US" dirty="0"/>
              <a:t> immune systems.</a:t>
            </a:r>
          </a:p>
          <a:p>
            <a:pPr marL="0" indent="0">
              <a:buNone/>
            </a:pPr>
            <a:endParaRPr lang="en-US" dirty="0"/>
          </a:p>
          <a:p>
            <a:r>
              <a:rPr lang="en-US" b="1" i="1" dirty="0"/>
              <a:t>Danger signals </a:t>
            </a:r>
            <a:r>
              <a:rPr lang="en-US" b="1" dirty="0"/>
              <a:t>may include </a:t>
            </a:r>
            <a:r>
              <a:rPr lang="en-US" b="1" i="1" u="sng" dirty="0">
                <a:solidFill>
                  <a:srgbClr val="7030A0"/>
                </a:solidFill>
              </a:rPr>
              <a:t>viruses and bacteria</a:t>
            </a:r>
            <a:r>
              <a:rPr lang="en-US" b="1" i="1" dirty="0">
                <a:solidFill>
                  <a:srgbClr val="7030A0"/>
                </a:solidFill>
              </a:rPr>
              <a:t>  </a:t>
            </a:r>
            <a:r>
              <a:rPr lang="en-US" dirty="0"/>
              <a:t>(including the biome),               and adjust important functions including lacrimation and salivation. </a:t>
            </a:r>
          </a:p>
          <a:p>
            <a:pPr marL="0" indent="0">
              <a:buNone/>
            </a:pPr>
            <a:endParaRPr lang="en-US" dirty="0"/>
          </a:p>
        </p:txBody>
      </p:sp>
    </p:spTree>
    <p:extLst>
      <p:ext uri="{BB962C8B-B14F-4D97-AF65-F5344CB8AC3E}">
        <p14:creationId xmlns:p14="http://schemas.microsoft.com/office/powerpoint/2010/main" val="1817920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830C-4576-3942-8449-F5C859BE136F}"/>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EA6C7E6E-3E58-8B4A-A0EF-8BAB1CCC53B6}"/>
              </a:ext>
            </a:extLst>
          </p:cNvPr>
          <p:cNvPicPr>
            <a:picLocks noChangeAspect="1"/>
          </p:cNvPicPr>
          <p:nvPr/>
        </p:nvPicPr>
        <p:blipFill>
          <a:blip r:embed="rId3"/>
          <a:stretch>
            <a:fillRect/>
          </a:stretch>
        </p:blipFill>
        <p:spPr>
          <a:xfrm>
            <a:off x="39189" y="251546"/>
            <a:ext cx="10058400" cy="6642100"/>
          </a:xfrm>
          <a:prstGeom prst="rect">
            <a:avLst/>
          </a:prstGeom>
        </p:spPr>
      </p:pic>
      <p:sp>
        <p:nvSpPr>
          <p:cNvPr id="5" name="TextBox 4">
            <a:extLst>
              <a:ext uri="{FF2B5EF4-FFF2-40B4-BE49-F238E27FC236}">
                <a16:creationId xmlns:a16="http://schemas.microsoft.com/office/drawing/2014/main" id="{5391D36B-EE35-D04C-AA9F-7D613B581096}"/>
              </a:ext>
            </a:extLst>
          </p:cNvPr>
          <p:cNvSpPr txBox="1"/>
          <p:nvPr/>
        </p:nvSpPr>
        <p:spPr>
          <a:xfrm>
            <a:off x="608827" y="2950039"/>
            <a:ext cx="1949315" cy="584775"/>
          </a:xfrm>
          <a:prstGeom prst="rect">
            <a:avLst/>
          </a:prstGeom>
          <a:solidFill>
            <a:schemeClr val="bg1"/>
          </a:solidFill>
        </p:spPr>
        <p:txBody>
          <a:bodyPr wrap="square" rtlCol="0">
            <a:spAutoFit/>
          </a:bodyPr>
          <a:lstStyle/>
          <a:p>
            <a:r>
              <a:rPr lang="en-US" sz="3200" b="1" dirty="0"/>
              <a:t>Genetics</a:t>
            </a:r>
          </a:p>
        </p:txBody>
      </p:sp>
      <p:sp>
        <p:nvSpPr>
          <p:cNvPr id="8" name="TextBox 7">
            <a:extLst>
              <a:ext uri="{FF2B5EF4-FFF2-40B4-BE49-F238E27FC236}">
                <a16:creationId xmlns:a16="http://schemas.microsoft.com/office/drawing/2014/main" id="{8DB508F4-8039-0F49-B726-F4A61C630D01}"/>
              </a:ext>
            </a:extLst>
          </p:cNvPr>
          <p:cNvSpPr txBox="1"/>
          <p:nvPr/>
        </p:nvSpPr>
        <p:spPr>
          <a:xfrm>
            <a:off x="7602581" y="2885562"/>
            <a:ext cx="2958169" cy="646331"/>
          </a:xfrm>
          <a:prstGeom prst="rect">
            <a:avLst/>
          </a:prstGeom>
          <a:solidFill>
            <a:schemeClr val="bg1"/>
          </a:solidFill>
          <a:ln>
            <a:solidFill>
              <a:schemeClr val="accent1"/>
            </a:solidFill>
          </a:ln>
        </p:spPr>
        <p:txBody>
          <a:bodyPr wrap="square" rtlCol="0">
            <a:spAutoFit/>
          </a:bodyPr>
          <a:lstStyle/>
          <a:p>
            <a:pPr algn="ctr"/>
            <a:r>
              <a:rPr lang="en-US" b="1" i="1" u="sng" dirty="0"/>
              <a:t>Environment</a:t>
            </a:r>
          </a:p>
          <a:p>
            <a:pPr algn="ctr"/>
            <a:r>
              <a:rPr lang="en-US" b="1" dirty="0"/>
              <a:t> (the gut-immune axis)</a:t>
            </a:r>
          </a:p>
        </p:txBody>
      </p:sp>
      <p:sp>
        <p:nvSpPr>
          <p:cNvPr id="9" name="TextBox 8">
            <a:extLst>
              <a:ext uri="{FF2B5EF4-FFF2-40B4-BE49-F238E27FC236}">
                <a16:creationId xmlns:a16="http://schemas.microsoft.com/office/drawing/2014/main" id="{1BF0C55B-743C-6A4D-BB26-0BF8D992727E}"/>
              </a:ext>
            </a:extLst>
          </p:cNvPr>
          <p:cNvSpPr txBox="1"/>
          <p:nvPr/>
        </p:nvSpPr>
        <p:spPr>
          <a:xfrm>
            <a:off x="2456553" y="472390"/>
            <a:ext cx="5681607" cy="584775"/>
          </a:xfrm>
          <a:prstGeom prst="rect">
            <a:avLst/>
          </a:prstGeom>
          <a:solidFill>
            <a:schemeClr val="bg1"/>
          </a:solidFill>
        </p:spPr>
        <p:txBody>
          <a:bodyPr wrap="square" rtlCol="0">
            <a:spAutoFit/>
          </a:bodyPr>
          <a:lstStyle/>
          <a:p>
            <a:r>
              <a:rPr lang="en-US" sz="3200" b="1" dirty="0"/>
              <a:t>Central Nervous System</a:t>
            </a:r>
          </a:p>
        </p:txBody>
      </p:sp>
      <p:sp>
        <p:nvSpPr>
          <p:cNvPr id="10" name="TextBox 9">
            <a:extLst>
              <a:ext uri="{FF2B5EF4-FFF2-40B4-BE49-F238E27FC236}">
                <a16:creationId xmlns:a16="http://schemas.microsoft.com/office/drawing/2014/main" id="{28CA53A4-A74D-C141-BA1B-343BD6D806F6}"/>
              </a:ext>
            </a:extLst>
          </p:cNvPr>
          <p:cNvSpPr txBox="1"/>
          <p:nvPr/>
        </p:nvSpPr>
        <p:spPr>
          <a:xfrm>
            <a:off x="2514599" y="4446124"/>
            <a:ext cx="2709771" cy="923330"/>
          </a:xfrm>
          <a:prstGeom prst="rect">
            <a:avLst/>
          </a:prstGeom>
          <a:solidFill>
            <a:schemeClr val="bg1"/>
          </a:solidFill>
        </p:spPr>
        <p:txBody>
          <a:bodyPr wrap="square" rtlCol="0">
            <a:spAutoFit/>
          </a:bodyPr>
          <a:lstStyle/>
          <a:p>
            <a:r>
              <a:rPr lang="en-US" b="1" i="1" u="sng" dirty="0">
                <a:solidFill>
                  <a:srgbClr val="C00000"/>
                </a:solidFill>
              </a:rPr>
              <a:t>Innate</a:t>
            </a:r>
            <a:r>
              <a:rPr lang="en-US" b="1" u="sng" dirty="0"/>
              <a:t> immune system</a:t>
            </a:r>
            <a:r>
              <a:rPr lang="en-US" b="1" dirty="0"/>
              <a:t> encoded to respond to recurring Motiffs (TLRs)</a:t>
            </a:r>
          </a:p>
        </p:txBody>
      </p:sp>
      <p:sp>
        <p:nvSpPr>
          <p:cNvPr id="11" name="TextBox 10">
            <a:extLst>
              <a:ext uri="{FF2B5EF4-FFF2-40B4-BE49-F238E27FC236}">
                <a16:creationId xmlns:a16="http://schemas.microsoft.com/office/drawing/2014/main" id="{81247615-497F-7743-8E14-6720766DF6A1}"/>
              </a:ext>
            </a:extLst>
          </p:cNvPr>
          <p:cNvSpPr txBox="1"/>
          <p:nvPr/>
        </p:nvSpPr>
        <p:spPr>
          <a:xfrm>
            <a:off x="6494036" y="5145126"/>
            <a:ext cx="3603553" cy="923330"/>
          </a:xfrm>
          <a:prstGeom prst="rect">
            <a:avLst/>
          </a:prstGeom>
          <a:solidFill>
            <a:schemeClr val="bg1"/>
          </a:solidFill>
        </p:spPr>
        <p:txBody>
          <a:bodyPr wrap="square" rtlCol="0">
            <a:spAutoFit/>
          </a:bodyPr>
          <a:lstStyle/>
          <a:p>
            <a:r>
              <a:rPr lang="en-US" b="1" i="1" u="sng" dirty="0">
                <a:solidFill>
                  <a:srgbClr val="C00000"/>
                </a:solidFill>
              </a:rPr>
              <a:t>Acquired</a:t>
            </a:r>
            <a:r>
              <a:rPr lang="en-US" b="1" u="sng" dirty="0"/>
              <a:t> immune system             </a:t>
            </a:r>
            <a:r>
              <a:rPr lang="en-US" dirty="0"/>
              <a:t>that can use mutation to select</a:t>
            </a:r>
          </a:p>
          <a:p>
            <a:r>
              <a:rPr lang="en-US" dirty="0"/>
              <a:t>high immunity B- and T-cells.</a:t>
            </a:r>
          </a:p>
        </p:txBody>
      </p:sp>
      <p:cxnSp>
        <p:nvCxnSpPr>
          <p:cNvPr id="13" name="Straight Arrow Connector 12">
            <a:extLst>
              <a:ext uri="{FF2B5EF4-FFF2-40B4-BE49-F238E27FC236}">
                <a16:creationId xmlns:a16="http://schemas.microsoft.com/office/drawing/2014/main" id="{385B0C85-DFFA-B941-AB24-B2B0581A1232}"/>
              </a:ext>
            </a:extLst>
          </p:cNvPr>
          <p:cNvCxnSpPr>
            <a:cxnSpLocks/>
          </p:cNvCxnSpPr>
          <p:nvPr/>
        </p:nvCxnSpPr>
        <p:spPr>
          <a:xfrm flipH="1" flipV="1">
            <a:off x="5671459" y="3499867"/>
            <a:ext cx="822577" cy="164525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57181B8-B33F-D24C-88E6-80F7F6C210B8}"/>
              </a:ext>
            </a:extLst>
          </p:cNvPr>
          <p:cNvCxnSpPr/>
          <p:nvPr/>
        </p:nvCxnSpPr>
        <p:spPr>
          <a:xfrm flipH="1" flipV="1">
            <a:off x="6082747" y="1148930"/>
            <a:ext cx="905882" cy="15158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B348FE7-3EDD-1F40-9AE6-41A9E81A7CFB}"/>
              </a:ext>
            </a:extLst>
          </p:cNvPr>
          <p:cNvCxnSpPr/>
          <p:nvPr/>
        </p:nvCxnSpPr>
        <p:spPr>
          <a:xfrm flipV="1">
            <a:off x="4376058" y="1187854"/>
            <a:ext cx="633916" cy="1082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230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9B4F-74A8-7114-5E7C-E9AB47210047}"/>
              </a:ext>
            </a:extLst>
          </p:cNvPr>
          <p:cNvSpPr>
            <a:spLocks noGrp="1"/>
          </p:cNvSpPr>
          <p:nvPr>
            <p:ph type="title"/>
          </p:nvPr>
        </p:nvSpPr>
        <p:spPr/>
        <p:txBody>
          <a:bodyPr/>
          <a:lstStyle/>
          <a:p>
            <a:pPr algn="ctr"/>
            <a:r>
              <a:rPr lang="en-US" b="1" dirty="0">
                <a:solidFill>
                  <a:srgbClr val="7030A0"/>
                </a:solidFill>
              </a:rPr>
              <a:t>Time does not permit more detail</a:t>
            </a:r>
          </a:p>
        </p:txBody>
      </p:sp>
      <p:sp>
        <p:nvSpPr>
          <p:cNvPr id="3" name="Content Placeholder 2">
            <a:extLst>
              <a:ext uri="{FF2B5EF4-FFF2-40B4-BE49-F238E27FC236}">
                <a16:creationId xmlns:a16="http://schemas.microsoft.com/office/drawing/2014/main" id="{E632BD6D-26B2-6DB2-B0ED-8F37C6AD565C}"/>
              </a:ext>
            </a:extLst>
          </p:cNvPr>
          <p:cNvSpPr>
            <a:spLocks noGrp="1"/>
          </p:cNvSpPr>
          <p:nvPr>
            <p:ph idx="1"/>
          </p:nvPr>
        </p:nvSpPr>
        <p:spPr/>
        <p:txBody>
          <a:bodyPr>
            <a:normAutofit fontScale="85000" lnSpcReduction="20000"/>
          </a:bodyPr>
          <a:lstStyle/>
          <a:p>
            <a:pPr marL="0" indent="0" algn="ctr">
              <a:buNone/>
            </a:pPr>
            <a:r>
              <a:rPr lang="en-US" dirty="0"/>
              <a:t>but all slides of this talk are posted on my educational website </a:t>
            </a:r>
          </a:p>
          <a:p>
            <a:pPr marL="0" indent="0" algn="ctr">
              <a:buNone/>
            </a:pPr>
            <a:r>
              <a:rPr lang="en-US" b="1" i="1" dirty="0">
                <a:solidFill>
                  <a:srgbClr val="FF0000"/>
                </a:solidFill>
              </a:rPr>
              <a:t>for the benefit of both </a:t>
            </a:r>
            <a:r>
              <a:rPr lang="en-US" b="1" i="1" dirty="0" err="1">
                <a:solidFill>
                  <a:srgbClr val="FF0000"/>
                </a:solidFill>
              </a:rPr>
              <a:t>SjD</a:t>
            </a:r>
            <a:r>
              <a:rPr lang="en-US" b="1" i="1" dirty="0">
                <a:solidFill>
                  <a:srgbClr val="FF0000"/>
                </a:solidFill>
              </a:rPr>
              <a:t> patients and physicians</a:t>
            </a:r>
          </a:p>
          <a:p>
            <a:pPr algn="ctr"/>
            <a:endParaRPr lang="en-US" dirty="0"/>
          </a:p>
          <a:p>
            <a:pPr marL="0" indent="0" algn="ctr">
              <a:buNone/>
            </a:pPr>
            <a:r>
              <a:rPr lang="en-US" sz="4400" b="1" dirty="0">
                <a:hlinkClick r:id="rId2"/>
              </a:rPr>
              <a:t>http://www.</a:t>
            </a:r>
            <a:r>
              <a:rPr lang="en-US" sz="4400" b="1" dirty="0">
                <a:solidFill>
                  <a:srgbClr val="0070C0"/>
                </a:solidFill>
                <a:hlinkClick r:id="rId2"/>
              </a:rPr>
              <a:t>RobertFoxMD.com</a:t>
            </a:r>
            <a:endParaRPr lang="en-US" sz="4400" b="1" dirty="0">
              <a:solidFill>
                <a:srgbClr val="0070C0"/>
              </a:solidFill>
            </a:endParaRPr>
          </a:p>
          <a:p>
            <a:pPr marL="0" indent="0" algn="ctr">
              <a:buNone/>
            </a:pPr>
            <a:endParaRPr lang="en-US" sz="4400" b="1" dirty="0">
              <a:solidFill>
                <a:srgbClr val="0070C0"/>
              </a:solidFill>
            </a:endParaRPr>
          </a:p>
          <a:p>
            <a:pPr marL="0" indent="0" algn="ctr">
              <a:buNone/>
            </a:pPr>
            <a:r>
              <a:rPr lang="en-US" sz="4300" b="1" dirty="0">
                <a:latin typeface="Brush Script MT" charset="0"/>
                <a:ea typeface="Brush Script MT" charset="0"/>
                <a:cs typeface="Brush Script MT" charset="0"/>
              </a:rPr>
              <a:t>Thank you </a:t>
            </a:r>
          </a:p>
          <a:p>
            <a:pPr marL="0" indent="0" algn="ctr">
              <a:buNone/>
            </a:pPr>
            <a:r>
              <a:rPr lang="en-US" sz="4300" b="1" dirty="0">
                <a:latin typeface="Brush Script MT" charset="0"/>
                <a:ea typeface="Brush Script MT" charset="0"/>
                <a:cs typeface="Brush Script MT" charset="0"/>
              </a:rPr>
              <a:t>for the opportunity to remotely present at the </a:t>
            </a:r>
          </a:p>
          <a:p>
            <a:pPr marL="0" indent="0" algn="ctr">
              <a:buNone/>
            </a:pPr>
            <a:r>
              <a:rPr lang="en-US" sz="4300" b="1" dirty="0">
                <a:latin typeface="Brush Script MT" charset="0"/>
                <a:ea typeface="Brush Script MT" charset="0"/>
                <a:cs typeface="Brush Script MT" charset="0"/>
              </a:rPr>
              <a:t>15th International Symposium on </a:t>
            </a:r>
            <a:r>
              <a:rPr lang="en-US" sz="4300" b="1" dirty="0" err="1">
                <a:latin typeface="Brush Script MT" charset="0"/>
                <a:ea typeface="Brush Script MT" charset="0"/>
                <a:cs typeface="Brush Script MT" charset="0"/>
              </a:rPr>
              <a:t>Sjögren's</a:t>
            </a:r>
            <a:r>
              <a:rPr lang="en-US" sz="4300" b="1" dirty="0">
                <a:latin typeface="Brush Script MT" charset="0"/>
                <a:ea typeface="Brush Script MT" charset="0"/>
                <a:cs typeface="Brush Script MT" charset="0"/>
              </a:rPr>
              <a:t> Disease</a:t>
            </a:r>
            <a:r>
              <a:rPr lang="en-US" sz="4300" dirty="0">
                <a:latin typeface="Brush Script MT" charset="0"/>
                <a:ea typeface="Brush Script MT" charset="0"/>
                <a:cs typeface="Brush Script MT" charset="0"/>
              </a:rPr>
              <a:t>. </a:t>
            </a:r>
          </a:p>
          <a:p>
            <a:pPr marL="0" indent="0" algn="ctr">
              <a:buNone/>
            </a:pPr>
            <a:r>
              <a:rPr lang="en-US" sz="4400" dirty="0"/>
              <a:t> </a:t>
            </a:r>
          </a:p>
          <a:p>
            <a:pPr marL="0" indent="0" algn="ctr">
              <a:buNone/>
            </a:pPr>
            <a:endParaRPr lang="en-US" sz="4400" b="1" dirty="0"/>
          </a:p>
        </p:txBody>
      </p:sp>
    </p:spTree>
    <p:extLst>
      <p:ext uri="{BB962C8B-B14F-4D97-AF65-F5344CB8AC3E}">
        <p14:creationId xmlns:p14="http://schemas.microsoft.com/office/powerpoint/2010/main" val="1580504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39123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6C8C-491C-6BFB-BD70-456C888C38FC}"/>
              </a:ext>
            </a:extLst>
          </p:cNvPr>
          <p:cNvSpPr>
            <a:spLocks noGrp="1"/>
          </p:cNvSpPr>
          <p:nvPr>
            <p:ph type="title"/>
          </p:nvPr>
        </p:nvSpPr>
        <p:spPr>
          <a:xfrm>
            <a:off x="838200" y="713678"/>
            <a:ext cx="10515600" cy="977010"/>
          </a:xfrm>
        </p:spPr>
        <p:txBody>
          <a:bodyPr>
            <a:normAutofit fontScale="90000"/>
          </a:bodyPr>
          <a:lstStyle/>
          <a:p>
            <a:pPr algn="ctr"/>
            <a:r>
              <a:rPr lang="en-US" sz="4900" b="1" u="sng" dirty="0">
                <a:latin typeface="Abadi MT Condensed Extra Bold" charset="0"/>
                <a:ea typeface="Abadi MT Condensed Extra Bold" charset="0"/>
                <a:cs typeface="Abadi MT Condensed Extra Bold" charset="0"/>
              </a:rPr>
              <a:t>Take Home Points – 2</a:t>
            </a:r>
            <a:r>
              <a:rPr lang="en-US" sz="4900" b="1" dirty="0">
                <a:latin typeface="Abadi MT Condensed Extra Bold" charset="0"/>
                <a:ea typeface="Abadi MT Condensed Extra Bold" charset="0"/>
                <a:cs typeface="Abadi MT Condensed Extra Bold" charset="0"/>
              </a:rPr>
              <a:t>:</a:t>
            </a:r>
            <a:r>
              <a:rPr lang="en-US" sz="4900" b="1" u="sng" dirty="0">
                <a:latin typeface="Abadi MT Condensed Extra Bold" charset="0"/>
                <a:ea typeface="Abadi MT Condensed Extra Bold" charset="0"/>
                <a:cs typeface="Abadi MT Condensed Extra Bold" charset="0"/>
              </a:rPr>
              <a:t> </a:t>
            </a:r>
            <a:r>
              <a:rPr lang="en-US" b="1" i="1" dirty="0">
                <a:solidFill>
                  <a:srgbClr val="FF0000"/>
                </a:solidFill>
              </a:rPr>
              <a:t>__________________________</a:t>
            </a:r>
            <a:br>
              <a:rPr lang="en-US" dirty="0"/>
            </a:br>
            <a:endParaRPr lang="en-US" b="1" dirty="0"/>
          </a:p>
        </p:txBody>
      </p:sp>
      <p:sp>
        <p:nvSpPr>
          <p:cNvPr id="3" name="Content Placeholder 2">
            <a:extLst>
              <a:ext uri="{FF2B5EF4-FFF2-40B4-BE49-F238E27FC236}">
                <a16:creationId xmlns:a16="http://schemas.microsoft.com/office/drawing/2014/main" id="{0E5FCD9E-A804-E8C8-7360-563AA35D5A87}"/>
              </a:ext>
            </a:extLst>
          </p:cNvPr>
          <p:cNvSpPr>
            <a:spLocks noGrp="1"/>
          </p:cNvSpPr>
          <p:nvPr>
            <p:ph idx="1"/>
          </p:nvPr>
        </p:nvSpPr>
        <p:spPr/>
        <p:txBody>
          <a:bodyPr>
            <a:normAutofit/>
          </a:bodyPr>
          <a:lstStyle/>
          <a:p>
            <a:r>
              <a:rPr lang="en-US" b="1" dirty="0">
                <a:solidFill>
                  <a:srgbClr val="7030A0"/>
                </a:solidFill>
              </a:rPr>
              <a:t>Migraine headache </a:t>
            </a:r>
            <a:r>
              <a:rPr lang="en-US" dirty="0"/>
              <a:t>(with or without </a:t>
            </a:r>
            <a:r>
              <a:rPr lang="en-US" dirty="0" err="1"/>
              <a:t>SjD</a:t>
            </a:r>
            <a:r>
              <a:rPr lang="en-US" dirty="0"/>
              <a:t>) is a </a:t>
            </a:r>
            <a:r>
              <a:rPr lang="en-US" u="sng" dirty="0"/>
              <a:t>major</a:t>
            </a:r>
            <a:r>
              <a:rPr lang="en-US" dirty="0"/>
              <a:t> factor that impacts the patient’s Quality of Life.</a:t>
            </a:r>
          </a:p>
          <a:p>
            <a:endParaRPr lang="en-US" dirty="0"/>
          </a:p>
          <a:p>
            <a:r>
              <a:rPr lang="en-US" dirty="0"/>
              <a:t>Careful observation of both </a:t>
            </a:r>
            <a:r>
              <a:rPr lang="en-US" u="sng" dirty="0">
                <a:solidFill>
                  <a:srgbClr val="7030A0"/>
                </a:solidFill>
                <a:latin typeface="Abadi MT Condensed Extra Bold" charset="0"/>
                <a:ea typeface="Abadi MT Condensed Extra Bold" charset="0"/>
                <a:cs typeface="Abadi MT Condensed Extra Bold" charset="0"/>
              </a:rPr>
              <a:t>migraine</a:t>
            </a:r>
            <a:r>
              <a:rPr lang="en-US" u="sng" dirty="0">
                <a:solidFill>
                  <a:srgbClr val="7030A0"/>
                </a:solidFill>
              </a:rPr>
              <a:t> </a:t>
            </a:r>
            <a:r>
              <a:rPr lang="en-US" b="1" u="sng" dirty="0">
                <a:solidFill>
                  <a:srgbClr val="7030A0"/>
                </a:solidFill>
              </a:rPr>
              <a:t>data in </a:t>
            </a:r>
            <a:r>
              <a:rPr lang="en-US" u="sng" dirty="0" err="1">
                <a:solidFill>
                  <a:srgbClr val="7030A0"/>
                </a:solidFill>
                <a:latin typeface="Abadi MT Condensed Extra Bold" charset="0"/>
                <a:ea typeface="Abadi MT Condensed Extra Bold" charset="0"/>
                <a:cs typeface="Abadi MT Condensed Extra Bold" charset="0"/>
              </a:rPr>
              <a:t>SjD</a:t>
            </a:r>
            <a:r>
              <a:rPr lang="en-US" u="sng" dirty="0">
                <a:solidFill>
                  <a:srgbClr val="7030A0"/>
                </a:solidFill>
              </a:rPr>
              <a:t> </a:t>
            </a:r>
            <a:r>
              <a:rPr lang="en-US" b="1" u="sng" dirty="0">
                <a:solidFill>
                  <a:srgbClr val="7030A0"/>
                </a:solidFill>
              </a:rPr>
              <a:t>trials</a:t>
            </a:r>
            <a:r>
              <a:rPr lang="en-US" dirty="0">
                <a:solidFill>
                  <a:srgbClr val="7030A0"/>
                </a:solidFill>
              </a:rPr>
              <a:t> </a:t>
            </a:r>
            <a:r>
              <a:rPr lang="en-US" dirty="0"/>
              <a:t>and                  </a:t>
            </a:r>
            <a:r>
              <a:rPr lang="en-US" b="1" u="sng" dirty="0" err="1">
                <a:solidFill>
                  <a:srgbClr val="7030A0"/>
                </a:solidFill>
              </a:rPr>
              <a:t>SjD</a:t>
            </a:r>
            <a:r>
              <a:rPr lang="en-US" u="sng" dirty="0">
                <a:solidFill>
                  <a:srgbClr val="7030A0"/>
                </a:solidFill>
              </a:rPr>
              <a:t> </a:t>
            </a:r>
            <a:r>
              <a:rPr lang="en-US" b="1" u="sng" dirty="0">
                <a:solidFill>
                  <a:srgbClr val="7030A0"/>
                </a:solidFill>
              </a:rPr>
              <a:t>data in </a:t>
            </a:r>
            <a:r>
              <a:rPr lang="en-US" u="sng" dirty="0">
                <a:solidFill>
                  <a:srgbClr val="7030A0"/>
                </a:solidFill>
                <a:latin typeface="Abadi MT Condensed Extra Bold" charset="0"/>
                <a:ea typeface="Abadi MT Condensed Extra Bold" charset="0"/>
                <a:cs typeface="Abadi MT Condensed Extra Bold" charset="0"/>
              </a:rPr>
              <a:t>migraine</a:t>
            </a:r>
            <a:r>
              <a:rPr lang="en-US" u="sng" dirty="0">
                <a:solidFill>
                  <a:srgbClr val="7030A0"/>
                </a:solidFill>
              </a:rPr>
              <a:t> </a:t>
            </a:r>
            <a:r>
              <a:rPr lang="en-US" b="1" u="sng" dirty="0">
                <a:solidFill>
                  <a:srgbClr val="7030A0"/>
                </a:solidFill>
              </a:rPr>
              <a:t>trials</a:t>
            </a:r>
            <a:r>
              <a:rPr lang="en-US" dirty="0">
                <a:solidFill>
                  <a:srgbClr val="7030A0"/>
                </a:solidFill>
              </a:rPr>
              <a:t> </a:t>
            </a:r>
            <a:r>
              <a:rPr lang="en-US" dirty="0"/>
              <a:t>may help us understand </a:t>
            </a:r>
            <a:r>
              <a:rPr lang="en-US" i="1" u="sng" dirty="0"/>
              <a:t>both</a:t>
            </a:r>
            <a:r>
              <a:rPr lang="en-US" dirty="0"/>
              <a:t> disorders.</a:t>
            </a:r>
          </a:p>
          <a:p>
            <a:endParaRPr lang="en-US" dirty="0"/>
          </a:p>
          <a:p>
            <a:r>
              <a:rPr lang="en-US" dirty="0"/>
              <a:t>We are setting up templates for EPIC (electronic medical records)      to include </a:t>
            </a:r>
            <a:r>
              <a:rPr lang="en-US" b="1" i="1" dirty="0">
                <a:solidFill>
                  <a:srgbClr val="C00000"/>
                </a:solidFill>
              </a:rPr>
              <a:t>neurologic manifestations of </a:t>
            </a:r>
            <a:r>
              <a:rPr lang="en-US" b="1" i="1" dirty="0" err="1">
                <a:solidFill>
                  <a:srgbClr val="C00000"/>
                </a:solidFill>
              </a:rPr>
              <a:t>SjD</a:t>
            </a:r>
            <a:r>
              <a:rPr lang="en-US" dirty="0"/>
              <a:t>, as </a:t>
            </a:r>
            <a:r>
              <a:rPr lang="en-US" u="sng" dirty="0"/>
              <a:t>we do not want to miss the opportunity to include these symptoms and medications</a:t>
            </a:r>
            <a:r>
              <a:rPr lang="en-US" dirty="0"/>
              <a:t>.</a:t>
            </a:r>
          </a:p>
        </p:txBody>
      </p:sp>
    </p:spTree>
    <p:extLst>
      <p:ext uri="{BB962C8B-B14F-4D97-AF65-F5344CB8AC3E}">
        <p14:creationId xmlns:p14="http://schemas.microsoft.com/office/powerpoint/2010/main" val="912213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23548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5DF3A5-4F99-F940-A2C8-32DB9179DEF0}"/>
              </a:ext>
            </a:extLst>
          </p:cNvPr>
          <p:cNvSpPr>
            <a:spLocks noGrp="1"/>
          </p:cNvSpPr>
          <p:nvPr>
            <p:ph idx="1"/>
          </p:nvPr>
        </p:nvSpPr>
        <p:spPr>
          <a:xfrm>
            <a:off x="526926" y="918728"/>
            <a:ext cx="10515600" cy="4351338"/>
          </a:xfrm>
        </p:spPr>
        <p:txBody>
          <a:bodyPr>
            <a:normAutofit fontScale="85000" lnSpcReduction="20000"/>
          </a:bodyPr>
          <a:lstStyle/>
          <a:p>
            <a:pPr marL="0" indent="0">
              <a:buNone/>
            </a:pPr>
            <a:r>
              <a:rPr lang="en-US" b="0" i="0" u="none" strike="noStrike" dirty="0">
                <a:solidFill>
                  <a:srgbClr val="282828"/>
                </a:solidFill>
                <a:effectLst/>
                <a:latin typeface="MuseoSans"/>
              </a:rPr>
              <a:t>Pituitary adenylate cyclase-activating polypeptide is a highly conserved pleiotropic neuropeptide in the vasoactive intestinal peptide (VIP)/secretin/glucagon family that modulates several physiological functions in the periphery and central nervous system </a:t>
            </a:r>
          </a:p>
          <a:p>
            <a:pPr marL="0" indent="0">
              <a:buNone/>
            </a:pPr>
            <a:endParaRPr lang="en-US" b="0" i="0" u="none" strike="noStrike" dirty="0">
              <a:solidFill>
                <a:srgbClr val="282828"/>
              </a:solidFill>
              <a:effectLst/>
              <a:latin typeface="MuseoSans"/>
            </a:endParaRPr>
          </a:p>
          <a:p>
            <a:pPr marL="0" indent="0">
              <a:buNone/>
            </a:pPr>
            <a:r>
              <a:rPr lang="en-US" b="0" i="0" u="none" strike="noStrike" dirty="0">
                <a:solidFill>
                  <a:srgbClr val="282828"/>
                </a:solidFill>
                <a:effectLst/>
                <a:latin typeface="MuseoSans"/>
              </a:rPr>
              <a:t>In the brain, the 38-amino acid form of PACAP predominates and its receptors are widely expressed in circuits involved in memory, stress, and affect   </a:t>
            </a:r>
          </a:p>
          <a:p>
            <a:pPr marL="0" indent="0">
              <a:buNone/>
            </a:pPr>
            <a:endParaRPr lang="en-US" b="0" i="0" u="none" strike="noStrike" dirty="0">
              <a:solidFill>
                <a:srgbClr val="282828"/>
              </a:solidFill>
              <a:effectLst/>
              <a:latin typeface="MuseoSans"/>
            </a:endParaRPr>
          </a:p>
          <a:p>
            <a:pPr marL="0" indent="0">
              <a:buNone/>
            </a:pPr>
            <a:r>
              <a:rPr lang="en-US" b="0" i="0" u="none" strike="noStrike" dirty="0">
                <a:solidFill>
                  <a:srgbClr val="282828"/>
                </a:solidFill>
                <a:effectLst/>
                <a:latin typeface="MuseoSans"/>
              </a:rPr>
              <a:t>PACAP modulates neuronal function </a:t>
            </a:r>
            <a:r>
              <a:rPr lang="en-US" b="0" i="1" u="none" strike="noStrike" dirty="0">
                <a:solidFill>
                  <a:srgbClr val="282828"/>
                </a:solidFill>
                <a:effectLst/>
                <a:latin typeface="MuseoSans"/>
              </a:rPr>
              <a:t>via</a:t>
            </a:r>
            <a:r>
              <a:rPr lang="en-US" b="0" i="0" u="none" strike="noStrike" dirty="0">
                <a:solidFill>
                  <a:srgbClr val="282828"/>
                </a:solidFill>
                <a:effectLst/>
                <a:latin typeface="MuseoSans"/>
              </a:rPr>
              <a:t> the PACAP-specific high-affinity receptor PAC1 and the VPAC1 and VPAC2 receptors, which have similar affinity for PACAP and VIP. </a:t>
            </a:r>
          </a:p>
          <a:p>
            <a:pPr marL="0" indent="0">
              <a:buNone/>
            </a:pPr>
            <a:r>
              <a:rPr lang="en-US" b="0" i="0" u="none" strike="noStrike" dirty="0" err="1">
                <a:solidFill>
                  <a:srgbClr val="1DB5C3"/>
                </a:solidFill>
                <a:effectLst/>
                <a:latin typeface="MuseoSans"/>
                <a:hlinkClick r:id="rId2"/>
              </a:rPr>
              <a:t>Condro</a:t>
            </a:r>
            <a:r>
              <a:rPr lang="en-US" b="0" i="0" u="none" strike="noStrike" dirty="0">
                <a:solidFill>
                  <a:srgbClr val="1DB5C3"/>
                </a:solidFill>
                <a:effectLst/>
                <a:latin typeface="MuseoSans"/>
                <a:hlinkClick r:id="rId2"/>
              </a:rPr>
              <a:t> et al., 2016</a:t>
            </a:r>
            <a:r>
              <a:rPr lang="en-US" b="0" i="0" u="none" strike="noStrike" dirty="0">
                <a:solidFill>
                  <a:srgbClr val="282828"/>
                </a:solidFill>
                <a:effectLst/>
                <a:latin typeface="MuseoSans"/>
              </a:rPr>
              <a:t>).</a:t>
            </a:r>
          </a:p>
          <a:p>
            <a:pPr marL="0" indent="0">
              <a:buNone/>
            </a:pPr>
            <a:r>
              <a:rPr lang="en-US" b="0" i="0" u="none" strike="noStrike" dirty="0">
                <a:solidFill>
                  <a:srgbClr val="282828"/>
                </a:solidFill>
                <a:effectLst/>
                <a:latin typeface="MuseoSans"/>
              </a:rPr>
              <a:t>(</a:t>
            </a:r>
            <a:r>
              <a:rPr lang="en-US" b="0" i="0" u="none" strike="noStrike" dirty="0" err="1">
                <a:solidFill>
                  <a:srgbClr val="1DB5C3"/>
                </a:solidFill>
                <a:effectLst/>
                <a:latin typeface="MuseoSans"/>
                <a:hlinkClick r:id="rId3"/>
              </a:rPr>
              <a:t>Shioda</a:t>
            </a:r>
            <a:r>
              <a:rPr lang="en-US" b="0" i="0" u="none" strike="noStrike" dirty="0">
                <a:solidFill>
                  <a:srgbClr val="1DB5C3"/>
                </a:solidFill>
                <a:effectLst/>
                <a:latin typeface="MuseoSans"/>
                <a:hlinkClick r:id="rId3"/>
              </a:rPr>
              <a:t> et al., 1997</a:t>
            </a:r>
            <a:r>
              <a:rPr lang="en-US" b="0" i="0" u="none" strike="noStrike" dirty="0">
                <a:solidFill>
                  <a:srgbClr val="282828"/>
                </a:solidFill>
                <a:effectLst/>
                <a:latin typeface="MuseoSans"/>
              </a:rPr>
              <a:t>; </a:t>
            </a:r>
            <a:r>
              <a:rPr lang="en-US" b="0" i="0" u="none" strike="noStrike" dirty="0">
                <a:solidFill>
                  <a:srgbClr val="1DB5C3"/>
                </a:solidFill>
                <a:effectLst/>
                <a:latin typeface="MuseoSans"/>
                <a:hlinkClick r:id="rId4"/>
              </a:rPr>
              <a:t>Hannibal, 2002</a:t>
            </a:r>
            <a:r>
              <a:rPr lang="en-US" b="0" i="0" u="none" strike="noStrike" dirty="0">
                <a:solidFill>
                  <a:srgbClr val="282828"/>
                </a:solidFill>
                <a:effectLst/>
                <a:latin typeface="MuseoSans"/>
              </a:rPr>
              <a:t>; </a:t>
            </a:r>
            <a:r>
              <a:rPr lang="en-US" b="0" i="0" u="none" strike="noStrike" dirty="0" err="1">
                <a:solidFill>
                  <a:srgbClr val="1DB5C3"/>
                </a:solidFill>
                <a:effectLst/>
                <a:latin typeface="MuseoSans"/>
                <a:hlinkClick r:id="rId5"/>
              </a:rPr>
              <a:t>Joo</a:t>
            </a:r>
            <a:r>
              <a:rPr lang="en-US" b="0" i="0" u="none" strike="noStrike" dirty="0">
                <a:solidFill>
                  <a:srgbClr val="1DB5C3"/>
                </a:solidFill>
                <a:effectLst/>
                <a:latin typeface="MuseoSans"/>
                <a:hlinkClick r:id="rId5"/>
              </a:rPr>
              <a:t> et al., 2004</a:t>
            </a:r>
            <a:r>
              <a:rPr lang="en-US" b="0" i="0" u="none" strike="noStrike" dirty="0">
                <a:solidFill>
                  <a:srgbClr val="282828"/>
                </a:solidFill>
                <a:effectLst/>
                <a:latin typeface="MuseoSans"/>
              </a:rPr>
              <a:t>;</a:t>
            </a:r>
            <a:endParaRPr lang="en-US" dirty="0"/>
          </a:p>
        </p:txBody>
      </p:sp>
    </p:spTree>
    <p:extLst>
      <p:ext uri="{BB962C8B-B14F-4D97-AF65-F5344CB8AC3E}">
        <p14:creationId xmlns:p14="http://schemas.microsoft.com/office/powerpoint/2010/main" val="3042331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49C7-22E4-F083-E50F-85102CCA4F9E}"/>
              </a:ext>
            </a:extLst>
          </p:cNvPr>
          <p:cNvSpPr>
            <a:spLocks noGrp="1"/>
          </p:cNvSpPr>
          <p:nvPr>
            <p:ph type="title"/>
          </p:nvPr>
        </p:nvSpPr>
        <p:spPr/>
        <p:txBody>
          <a:bodyPr/>
          <a:lstStyle/>
          <a:p>
            <a:r>
              <a:rPr lang="en-US" dirty="0">
                <a:solidFill>
                  <a:schemeClr val="accent5">
                    <a:lumMod val="50000"/>
                  </a:schemeClr>
                </a:solidFill>
                <a:latin typeface="Arial" panose="020B0604020202020204" pitchFamily="34" charset="0"/>
              </a:rPr>
              <a:t>What is a migraine?</a:t>
            </a:r>
            <a:endParaRPr lang="en-US" dirty="0"/>
          </a:p>
        </p:txBody>
      </p:sp>
      <p:sp>
        <p:nvSpPr>
          <p:cNvPr id="3" name="Content Placeholder 2">
            <a:extLst>
              <a:ext uri="{FF2B5EF4-FFF2-40B4-BE49-F238E27FC236}">
                <a16:creationId xmlns:a16="http://schemas.microsoft.com/office/drawing/2014/main" id="{724110E8-73E1-CE53-CC57-98BA39CED5D4}"/>
              </a:ext>
            </a:extLst>
          </p:cNvPr>
          <p:cNvSpPr>
            <a:spLocks noGrp="1"/>
          </p:cNvSpPr>
          <p:nvPr>
            <p:ph idx="1"/>
          </p:nvPr>
        </p:nvSpPr>
        <p:spPr/>
        <p:txBody>
          <a:bodyPr>
            <a:normAutofit/>
          </a:bodyPr>
          <a:lstStyle/>
          <a:p>
            <a:r>
              <a:rPr lang="en-US" dirty="0"/>
              <a:t>The initial step is the aura with visual “starbursts”</a:t>
            </a:r>
          </a:p>
          <a:p>
            <a:r>
              <a:rPr lang="en-US" dirty="0">
                <a:latin typeface="Arial" panose="020B0604020202020204" pitchFamily="34" charset="0"/>
              </a:rPr>
              <a:t>The process starts in the intracranial meninges and affects the visual cortex since the retina exam remains normal </a:t>
            </a:r>
          </a:p>
          <a:p>
            <a:r>
              <a:rPr lang="en-US" dirty="0">
                <a:latin typeface="Arial" panose="020B0604020202020204" pitchFamily="34" charset="0"/>
              </a:rPr>
              <a:t>The meningeal irritation leads to the sensitization of trigeminal meningeal nociceptors which enter the thalamus to cause vasodilation and headache</a:t>
            </a:r>
          </a:p>
          <a:p>
            <a:endParaRPr lang="en-US" dirty="0">
              <a:latin typeface="Arial" panose="020B0604020202020204" pitchFamily="34" charset="0"/>
            </a:endParaRPr>
          </a:p>
          <a:p>
            <a:pPr marL="0" indent="0">
              <a:buNone/>
            </a:pPr>
            <a:r>
              <a:rPr lang="en-US" b="1" dirty="0"/>
              <a:t>(Migraine pain, meningeal inflammation, and mast cells)</a:t>
            </a:r>
          </a:p>
          <a:p>
            <a:pPr marL="0" indent="0">
              <a:buNone/>
            </a:pPr>
            <a:r>
              <a:rPr lang="en-US" dirty="0">
                <a:hlinkClick r:id="rId2"/>
              </a:rPr>
              <a:t>Dan Levy</a:t>
            </a:r>
            <a:r>
              <a:rPr lang="en-US" baseline="30000" dirty="0"/>
              <a:t>, </a:t>
            </a:r>
            <a:r>
              <a:rPr lang="en-US" dirty="0"/>
              <a:t>DOI: </a:t>
            </a:r>
            <a:r>
              <a:rPr lang="en-US" dirty="0">
                <a:hlinkClick r:id="rId3"/>
              </a:rPr>
              <a:t>10.1007/s11916-009-0040-y</a:t>
            </a:r>
            <a:endParaRPr lang="en-US" dirty="0"/>
          </a:p>
          <a:p>
            <a:endParaRPr lang="en-US" dirty="0">
              <a:latin typeface="Arial" panose="020B0604020202020204" pitchFamily="34" charset="0"/>
            </a:endParaRPr>
          </a:p>
          <a:p>
            <a:endParaRPr lang="en-US" dirty="0"/>
          </a:p>
        </p:txBody>
      </p:sp>
    </p:spTree>
    <p:extLst>
      <p:ext uri="{BB962C8B-B14F-4D97-AF65-F5344CB8AC3E}">
        <p14:creationId xmlns:p14="http://schemas.microsoft.com/office/powerpoint/2010/main" val="762602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C3CB-595D-4572-E880-B588BB8D6560}"/>
              </a:ext>
            </a:extLst>
          </p:cNvPr>
          <p:cNvSpPr>
            <a:spLocks noGrp="1"/>
          </p:cNvSpPr>
          <p:nvPr>
            <p:ph type="title"/>
          </p:nvPr>
        </p:nvSpPr>
        <p:spPr/>
        <p:txBody>
          <a:bodyPr/>
          <a:lstStyle/>
          <a:p>
            <a:r>
              <a:rPr lang="en-US" dirty="0"/>
              <a:t>Response to therapy indicates an inflammatory cause of migraine</a:t>
            </a:r>
          </a:p>
        </p:txBody>
      </p:sp>
      <p:sp>
        <p:nvSpPr>
          <p:cNvPr id="3" name="Content Placeholder 2">
            <a:extLst>
              <a:ext uri="{FF2B5EF4-FFF2-40B4-BE49-F238E27FC236}">
                <a16:creationId xmlns:a16="http://schemas.microsoft.com/office/drawing/2014/main" id="{9B7E56A5-C7B1-5789-2A71-6ED146975EC9}"/>
              </a:ext>
            </a:extLst>
          </p:cNvPr>
          <p:cNvSpPr>
            <a:spLocks noGrp="1"/>
          </p:cNvSpPr>
          <p:nvPr>
            <p:ph idx="1"/>
          </p:nvPr>
        </p:nvSpPr>
        <p:spPr/>
        <p:txBody>
          <a:bodyPr/>
          <a:lstStyle/>
          <a:p>
            <a:r>
              <a:rPr lang="en-US" dirty="0">
                <a:latin typeface="Arial" panose="020B0604020202020204" pitchFamily="34" charset="0"/>
              </a:rPr>
              <a:t>Oral non-steroid anti-inflammatory drugs (NSAIDS) with ability to abort acute migraine headaches.</a:t>
            </a:r>
          </a:p>
          <a:p>
            <a:r>
              <a:rPr lang="en-US" dirty="0">
                <a:latin typeface="Arial" panose="020B0604020202020204" pitchFamily="34" charset="0"/>
              </a:rPr>
              <a:t>Corticosteroids also can abort migraines</a:t>
            </a:r>
          </a:p>
          <a:p>
            <a:r>
              <a:rPr lang="en-US" dirty="0">
                <a:latin typeface="Arial" panose="020B0604020202020204" pitchFamily="34" charset="0"/>
              </a:rPr>
              <a:t>Common triggers include foods (i.e., the biome), stress, and hormonal changes (all which are relevant in </a:t>
            </a:r>
            <a:r>
              <a:rPr lang="en-US" dirty="0" err="1">
                <a:latin typeface="Arial" panose="020B0604020202020204" pitchFamily="34" charset="0"/>
              </a:rPr>
              <a:t>Sjogren’s</a:t>
            </a:r>
            <a:endParaRPr lang="en-US" dirty="0">
              <a:latin typeface="Arial" panose="020B0604020202020204" pitchFamily="34" charset="0"/>
            </a:endParaRPr>
          </a:p>
        </p:txBody>
      </p:sp>
    </p:spTree>
    <p:extLst>
      <p:ext uri="{BB962C8B-B14F-4D97-AF65-F5344CB8AC3E}">
        <p14:creationId xmlns:p14="http://schemas.microsoft.com/office/powerpoint/2010/main" val="2992803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D826-51DA-0FAF-7554-8D73E7955EE5}"/>
              </a:ext>
            </a:extLst>
          </p:cNvPr>
          <p:cNvSpPr>
            <a:spLocks noGrp="1"/>
          </p:cNvSpPr>
          <p:nvPr>
            <p:ph type="title"/>
          </p:nvPr>
        </p:nvSpPr>
        <p:spPr/>
        <p:txBody>
          <a:bodyPr>
            <a:noAutofit/>
          </a:bodyPr>
          <a:lstStyle/>
          <a:p>
            <a:pPr algn="ctr"/>
            <a:r>
              <a:rPr lang="en-US" sz="3200" dirty="0"/>
              <a:t>The CGRP</a:t>
            </a:r>
            <a:br>
              <a:rPr lang="en-US" sz="3200" dirty="0"/>
            </a:br>
            <a:r>
              <a:rPr lang="en-US" sz="3200" dirty="0"/>
              <a:t> diffuses across the blood-brain barrier </a:t>
            </a:r>
            <a:br>
              <a:rPr lang="en-US" sz="3200" dirty="0"/>
            </a:br>
            <a:r>
              <a:rPr lang="en-US" sz="3200" dirty="0"/>
              <a:t>and causes vasodilation and headache</a:t>
            </a:r>
          </a:p>
        </p:txBody>
      </p:sp>
      <p:pic>
        <p:nvPicPr>
          <p:cNvPr id="11" name="Content Placeholder 10" descr="Diagram&#10;&#10;Description automatically generated">
            <a:extLst>
              <a:ext uri="{FF2B5EF4-FFF2-40B4-BE49-F238E27FC236}">
                <a16:creationId xmlns:a16="http://schemas.microsoft.com/office/drawing/2014/main" id="{7909940C-16BE-BDCD-B3C8-FB7FEFC7647C}"/>
              </a:ext>
            </a:extLst>
          </p:cNvPr>
          <p:cNvPicPr>
            <a:picLocks noGrp="1" noChangeAspect="1"/>
          </p:cNvPicPr>
          <p:nvPr>
            <p:ph idx="1"/>
          </p:nvPr>
        </p:nvPicPr>
        <p:blipFill>
          <a:blip r:embed="rId2"/>
          <a:stretch>
            <a:fillRect/>
          </a:stretch>
        </p:blipFill>
        <p:spPr>
          <a:xfrm>
            <a:off x="2920180" y="2188827"/>
            <a:ext cx="6036187" cy="4054427"/>
          </a:xfrm>
        </p:spPr>
      </p:pic>
      <p:cxnSp>
        <p:nvCxnSpPr>
          <p:cNvPr id="13" name="Straight Connector 12">
            <a:extLst>
              <a:ext uri="{FF2B5EF4-FFF2-40B4-BE49-F238E27FC236}">
                <a16:creationId xmlns:a16="http://schemas.microsoft.com/office/drawing/2014/main" id="{750089F0-9CCB-E895-5625-EF7CC842D929}"/>
              </a:ext>
            </a:extLst>
          </p:cNvPr>
          <p:cNvCxnSpPr/>
          <p:nvPr/>
        </p:nvCxnSpPr>
        <p:spPr>
          <a:xfrm>
            <a:off x="2639961" y="2188827"/>
            <a:ext cx="7477433" cy="0"/>
          </a:xfrm>
          <a:prstGeom prst="line">
            <a:avLst/>
          </a:prstGeom>
          <a:ln w="53975">
            <a:solidFill>
              <a:schemeClr val="accent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01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32BA-8376-9FFF-DB91-AED098975E4E}"/>
              </a:ext>
            </a:extLst>
          </p:cNvPr>
          <p:cNvSpPr>
            <a:spLocks noGrp="1"/>
          </p:cNvSpPr>
          <p:nvPr>
            <p:ph type="title"/>
          </p:nvPr>
        </p:nvSpPr>
        <p:spPr/>
        <p:txBody>
          <a:bodyPr>
            <a:normAutofit fontScale="90000"/>
          </a:bodyPr>
          <a:lstStyle/>
          <a:p>
            <a:pPr algn="ctr"/>
            <a:r>
              <a:rPr lang="en-US" b="1" dirty="0"/>
              <a:t>There are </a:t>
            </a:r>
            <a:r>
              <a:rPr lang="en-US" b="1" dirty="0">
                <a:latin typeface="Abadi MT Condensed Extra Bold" charset="0"/>
                <a:ea typeface="Abadi MT Condensed Extra Bold" charset="0"/>
                <a:cs typeface="Abadi MT Condensed Extra Bold" charset="0"/>
              </a:rPr>
              <a:t>two important neurokine targets        </a:t>
            </a:r>
            <a:r>
              <a:rPr lang="en-US" b="1" dirty="0"/>
              <a:t>that have emerged from migraine studies</a:t>
            </a:r>
            <a:br>
              <a:rPr lang="en-US" b="1" dirty="0"/>
            </a:br>
            <a:r>
              <a:rPr lang="en-US" b="1" i="1" dirty="0">
                <a:solidFill>
                  <a:srgbClr val="FF0000"/>
                </a:solidFill>
              </a:rPr>
              <a:t> __________________________</a:t>
            </a:r>
            <a:endParaRPr lang="en-US" b="1" dirty="0"/>
          </a:p>
        </p:txBody>
      </p:sp>
      <p:sp>
        <p:nvSpPr>
          <p:cNvPr id="3" name="Content Placeholder 2">
            <a:extLst>
              <a:ext uri="{FF2B5EF4-FFF2-40B4-BE49-F238E27FC236}">
                <a16:creationId xmlns:a16="http://schemas.microsoft.com/office/drawing/2014/main" id="{BA58D611-C271-F695-8D0E-F8C9CB3FD3BC}"/>
              </a:ext>
            </a:extLst>
          </p:cNvPr>
          <p:cNvSpPr>
            <a:spLocks noGrp="1"/>
          </p:cNvSpPr>
          <p:nvPr>
            <p:ph idx="1"/>
          </p:nvPr>
        </p:nvSpPr>
        <p:spPr>
          <a:xfrm>
            <a:off x="838200" y="2506662"/>
            <a:ext cx="10515600" cy="4351338"/>
          </a:xfrm>
        </p:spPr>
        <p:txBody>
          <a:bodyPr/>
          <a:lstStyle/>
          <a:p>
            <a:pPr marL="514350" indent="-514350">
              <a:buFont typeface="+mj-lt"/>
              <a:buAutoNum type="arabicPeriod"/>
            </a:pPr>
            <a:r>
              <a:rPr lang="en-US" dirty="0">
                <a:solidFill>
                  <a:srgbClr val="C00000"/>
                </a:solidFill>
                <a:latin typeface="Abadi MT Condensed Extra Bold" charset="0"/>
                <a:ea typeface="Abadi MT Condensed Extra Bold" charset="0"/>
                <a:cs typeface="Abadi MT Condensed Extra Bold" charset="0"/>
              </a:rPr>
              <a:t>Calcitonin related gene peptide”—CRPG</a:t>
            </a:r>
          </a:p>
          <a:p>
            <a:pPr marL="514350" indent="-514350">
              <a:buFont typeface="+mj-lt"/>
              <a:buAutoNum type="arabicPeriod"/>
            </a:pPr>
            <a:r>
              <a:rPr lang="en-US" dirty="0">
                <a:solidFill>
                  <a:srgbClr val="C00000"/>
                </a:solidFill>
                <a:latin typeface="Abadi MT Condensed Extra Bold" charset="0"/>
                <a:ea typeface="Abadi MT Condensed Extra Bold" charset="0"/>
                <a:cs typeface="Abadi MT Condensed Extra Bold" charset="0"/>
              </a:rPr>
              <a:t>Pituitary Adenylate cyclase associated peptide –PACAP</a:t>
            </a:r>
          </a:p>
          <a:p>
            <a:endParaRPr lang="en-US" dirty="0"/>
          </a:p>
          <a:p>
            <a:r>
              <a:rPr lang="en-US" dirty="0"/>
              <a:t>These may be relevant in </a:t>
            </a:r>
            <a:r>
              <a:rPr lang="en-US" dirty="0" err="1"/>
              <a:t>SjD</a:t>
            </a:r>
            <a:r>
              <a:rPr lang="en-US" dirty="0"/>
              <a:t>, and will be discussed in this talk.</a:t>
            </a:r>
          </a:p>
          <a:p>
            <a:pPr marL="0" indent="0">
              <a:buNone/>
            </a:pPr>
            <a:endParaRPr lang="en-US" dirty="0"/>
          </a:p>
          <a:p>
            <a:r>
              <a:rPr lang="en-US" dirty="0"/>
              <a:t>I will defer details of these molecules, but you may submit any inquires to me using my email address – </a:t>
            </a:r>
            <a:r>
              <a:rPr lang="en-US" b="1" u="sng" dirty="0" err="1">
                <a:solidFill>
                  <a:srgbClr val="0070C0"/>
                </a:solidFill>
              </a:rPr>
              <a:t>RobertFoxMD@icloud.com</a:t>
            </a:r>
            <a:endParaRPr lang="en-US" b="1" u="sng" dirty="0">
              <a:solidFill>
                <a:srgbClr val="0070C0"/>
              </a:solidFill>
            </a:endParaRPr>
          </a:p>
        </p:txBody>
      </p:sp>
    </p:spTree>
    <p:extLst>
      <p:ext uri="{BB962C8B-B14F-4D97-AF65-F5344CB8AC3E}">
        <p14:creationId xmlns:p14="http://schemas.microsoft.com/office/powerpoint/2010/main" val="1964895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5D48-4EB0-3FE4-5B60-852010AC8059}"/>
              </a:ext>
            </a:extLst>
          </p:cNvPr>
          <p:cNvSpPr>
            <a:spLocks noGrp="1"/>
          </p:cNvSpPr>
          <p:nvPr>
            <p:ph type="title"/>
          </p:nvPr>
        </p:nvSpPr>
        <p:spPr/>
        <p:txBody>
          <a:bodyPr>
            <a:noAutofit/>
          </a:bodyPr>
          <a:lstStyle/>
          <a:p>
            <a:pPr algn="ctr"/>
            <a:br>
              <a:rPr lang="en-US" sz="3200" b="1" dirty="0"/>
            </a:br>
            <a:br>
              <a:rPr lang="en-US" sz="3200" b="1" dirty="0"/>
            </a:br>
            <a:br>
              <a:rPr lang="en-US" sz="3200" b="1" dirty="0"/>
            </a:br>
            <a:br>
              <a:rPr lang="en-US" sz="3200" b="1" dirty="0"/>
            </a:br>
            <a:br>
              <a:rPr lang="en-US" sz="3200" b="1" dirty="0"/>
            </a:br>
            <a:r>
              <a:rPr lang="en-US" b="1" u="sng" dirty="0">
                <a:latin typeface="Abadi MT Condensed Extra Bold" charset="0"/>
                <a:ea typeface="Abadi MT Condensed Extra Bold" charset="0"/>
                <a:cs typeface="Abadi MT Condensed Extra Bold" charset="0"/>
              </a:rPr>
              <a:t>Take Home Points -3</a:t>
            </a:r>
            <a:r>
              <a:rPr lang="en-US" b="1" dirty="0">
                <a:latin typeface="Abadi MT Condensed Extra Bold" charset="0"/>
                <a:ea typeface="Abadi MT Condensed Extra Bold" charset="0"/>
                <a:cs typeface="Abadi MT Condensed Extra Bold" charset="0"/>
              </a:rPr>
              <a:t>: </a:t>
            </a:r>
            <a:br>
              <a:rPr lang="en-US" b="1" dirty="0">
                <a:latin typeface="Abadi MT Condensed Extra Bold" charset="0"/>
                <a:ea typeface="Abadi MT Condensed Extra Bold" charset="0"/>
                <a:cs typeface="Abadi MT Condensed Extra Bold" charset="0"/>
              </a:rPr>
            </a:br>
            <a:br>
              <a:rPr lang="en-US" b="1" dirty="0"/>
            </a:br>
            <a:r>
              <a:rPr lang="en-US" sz="3600" b="1" dirty="0"/>
              <a:t>Success in understanding migraines  </a:t>
            </a:r>
            <a:br>
              <a:rPr lang="en-US" sz="3600" b="1" dirty="0"/>
            </a:br>
            <a:r>
              <a:rPr lang="en-US" sz="3600" b="1" dirty="0"/>
              <a:t>may help develop new therapies for </a:t>
            </a:r>
            <a:r>
              <a:rPr lang="en-US" sz="3600" b="1" dirty="0" err="1"/>
              <a:t>SjD</a:t>
            </a:r>
            <a:r>
              <a:rPr lang="en-US" sz="3600" b="1" dirty="0"/>
              <a:t> patients</a:t>
            </a:r>
            <a:br>
              <a:rPr lang="en-US" sz="3600" b="1" dirty="0"/>
            </a:br>
            <a:r>
              <a:rPr lang="en-US" sz="3200" b="1" i="1" dirty="0">
                <a:solidFill>
                  <a:srgbClr val="FF0000"/>
                </a:solidFill>
              </a:rPr>
              <a:t>__________________________</a:t>
            </a:r>
            <a:r>
              <a:rPr lang="en-US" sz="3200" b="1" dirty="0"/>
              <a:t> </a:t>
            </a:r>
            <a:br>
              <a:rPr lang="en-US" sz="3200" b="1" dirty="0"/>
            </a:br>
            <a:br>
              <a:rPr lang="en-US" sz="3200" b="1" dirty="0"/>
            </a:br>
            <a:endParaRPr lang="en-US" sz="3200" b="1" dirty="0"/>
          </a:p>
        </p:txBody>
      </p:sp>
      <p:sp>
        <p:nvSpPr>
          <p:cNvPr id="3" name="Content Placeholder 2">
            <a:extLst>
              <a:ext uri="{FF2B5EF4-FFF2-40B4-BE49-F238E27FC236}">
                <a16:creationId xmlns:a16="http://schemas.microsoft.com/office/drawing/2014/main" id="{F89C0AB3-FA3B-A5B8-863D-3418DF050B4A}"/>
              </a:ext>
            </a:extLst>
          </p:cNvPr>
          <p:cNvSpPr>
            <a:spLocks noGrp="1"/>
          </p:cNvSpPr>
          <p:nvPr>
            <p:ph idx="1"/>
          </p:nvPr>
        </p:nvSpPr>
        <p:spPr>
          <a:xfrm>
            <a:off x="701238" y="2709745"/>
            <a:ext cx="10652561" cy="3479667"/>
          </a:xfrm>
        </p:spPr>
        <p:txBody>
          <a:bodyPr>
            <a:normAutofit/>
          </a:bodyPr>
          <a:lstStyle/>
          <a:p>
            <a:pPr marL="514350" indent="-514350">
              <a:buAutoNum type="arabicPeriod"/>
            </a:pPr>
            <a:endParaRPr lang="en-US" b="1" dirty="0"/>
          </a:p>
          <a:p>
            <a:pPr marL="514350" indent="-514350">
              <a:buAutoNum type="arabicPeriod"/>
            </a:pPr>
            <a:r>
              <a:rPr lang="en-US" b="1" dirty="0"/>
              <a:t>CRGP (Calcitonin Related Group Peptide) </a:t>
            </a:r>
            <a:r>
              <a:rPr lang="en-US" dirty="0"/>
              <a:t>is released from the  </a:t>
            </a:r>
            <a:r>
              <a:rPr lang="en-US" i="1" dirty="0"/>
              <a:t>trigeminal nerve and ganglion</a:t>
            </a:r>
            <a:r>
              <a:rPr lang="en-US" dirty="0"/>
              <a:t>, </a:t>
            </a:r>
            <a:r>
              <a:rPr lang="en-US" dirty="0" err="1"/>
              <a:t>causesing</a:t>
            </a:r>
            <a:r>
              <a:rPr lang="en-US" dirty="0"/>
              <a:t> long-acting </a:t>
            </a:r>
            <a:r>
              <a:rPr lang="en-US" u="sng" dirty="0">
                <a:solidFill>
                  <a:srgbClr val="C00000"/>
                </a:solidFill>
              </a:rPr>
              <a:t>vasodilation of               small arterial capillaries in the brain</a:t>
            </a:r>
            <a:r>
              <a:rPr lang="en-US" dirty="0"/>
              <a:t>, resulting in migraine headache.</a:t>
            </a:r>
          </a:p>
          <a:p>
            <a:pPr marL="514350" indent="-514350">
              <a:buAutoNum type="arabicPeriod"/>
            </a:pPr>
            <a:endParaRPr lang="en-US" dirty="0"/>
          </a:p>
          <a:p>
            <a:pPr marL="514350" indent="-514350">
              <a:buAutoNum type="arabicPeriod"/>
            </a:pPr>
            <a:r>
              <a:rPr lang="en-US" b="1" dirty="0"/>
              <a:t>CRGP is released</a:t>
            </a:r>
            <a:r>
              <a:rPr lang="en-US" dirty="0"/>
              <a:t> into nociceptor C-fibers elsewhere in the body, including those in the salivary and lacrimal glands.</a:t>
            </a:r>
          </a:p>
          <a:p>
            <a:pPr marL="0" indent="0">
              <a:buNone/>
            </a:pPr>
            <a:endParaRPr lang="en-US" dirty="0"/>
          </a:p>
          <a:p>
            <a:pPr marL="514350" indent="-514350" algn="ctr">
              <a:buAutoNum type="arabicPeriod"/>
            </a:pPr>
            <a:endParaRPr lang="en-US" dirty="0"/>
          </a:p>
          <a:p>
            <a:pPr marL="0" indent="0" algn="ctr">
              <a:buNone/>
            </a:pPr>
            <a:endParaRPr lang="en-US" dirty="0"/>
          </a:p>
        </p:txBody>
      </p:sp>
    </p:spTree>
    <p:extLst>
      <p:ext uri="{BB962C8B-B14F-4D97-AF65-F5344CB8AC3E}">
        <p14:creationId xmlns:p14="http://schemas.microsoft.com/office/powerpoint/2010/main" val="86867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BBB2-0B57-883A-DDD3-4E20860D1DE5}"/>
              </a:ext>
            </a:extLst>
          </p:cNvPr>
          <p:cNvSpPr>
            <a:spLocks noGrp="1"/>
          </p:cNvSpPr>
          <p:nvPr>
            <p:ph type="title"/>
          </p:nvPr>
        </p:nvSpPr>
        <p:spPr/>
        <p:txBody>
          <a:bodyPr>
            <a:normAutofit fontScale="90000"/>
          </a:bodyPr>
          <a:lstStyle/>
          <a:p>
            <a:pPr algn="ctr"/>
            <a:br>
              <a:rPr lang="en-US" b="1" dirty="0"/>
            </a:br>
            <a:br>
              <a:rPr lang="en-US" b="1" dirty="0"/>
            </a:br>
            <a:r>
              <a:rPr lang="en-US" b="1" dirty="0">
                <a:latin typeface="Arial Rounded MT Bold" charset="0"/>
                <a:ea typeface="Arial Rounded MT Bold" charset="0"/>
                <a:cs typeface="Arial Rounded MT Bold" charset="0"/>
              </a:rPr>
              <a:t>“CGRP”- Calcitonin Related </a:t>
            </a:r>
            <a:br>
              <a:rPr lang="en-US" b="1" dirty="0">
                <a:latin typeface="Arial Rounded MT Bold" charset="0"/>
                <a:ea typeface="Arial Rounded MT Bold" charset="0"/>
                <a:cs typeface="Arial Rounded MT Bold" charset="0"/>
              </a:rPr>
            </a:br>
            <a:r>
              <a:rPr lang="en-US" b="1" dirty="0">
                <a:latin typeface="Arial Rounded MT Bold" charset="0"/>
                <a:ea typeface="Arial Rounded MT Bold" charset="0"/>
                <a:cs typeface="Arial Rounded MT Bold" charset="0"/>
              </a:rPr>
              <a:t>Group Peptides</a:t>
            </a:r>
            <a:br>
              <a:rPr lang="en-US" b="1" dirty="0">
                <a:latin typeface="Arial Rounded MT Bold" charset="0"/>
                <a:ea typeface="Arial Rounded MT Bold" charset="0"/>
                <a:cs typeface="Arial Rounded MT Bold" charset="0"/>
              </a:rPr>
            </a:br>
            <a:r>
              <a:rPr lang="en-US" b="1" i="1" dirty="0">
                <a:solidFill>
                  <a:srgbClr val="FF0000"/>
                </a:solidFill>
              </a:rPr>
              <a:t> __________________________</a:t>
            </a:r>
            <a:br>
              <a:rPr lang="en-US" b="1" dirty="0"/>
            </a:br>
            <a:endParaRPr lang="en-US" b="1" dirty="0"/>
          </a:p>
        </p:txBody>
      </p:sp>
      <p:sp>
        <p:nvSpPr>
          <p:cNvPr id="3" name="Content Placeholder 2">
            <a:extLst>
              <a:ext uri="{FF2B5EF4-FFF2-40B4-BE49-F238E27FC236}">
                <a16:creationId xmlns:a16="http://schemas.microsoft.com/office/drawing/2014/main" id="{BE2D4D01-B69C-E3BB-FC74-26867593DE5D}"/>
              </a:ext>
            </a:extLst>
          </p:cNvPr>
          <p:cNvSpPr>
            <a:spLocks noGrp="1"/>
          </p:cNvSpPr>
          <p:nvPr>
            <p:ph idx="1"/>
          </p:nvPr>
        </p:nvSpPr>
        <p:spPr>
          <a:xfrm>
            <a:off x="838200" y="2282825"/>
            <a:ext cx="10515600" cy="4351338"/>
          </a:xfrm>
        </p:spPr>
        <p:txBody>
          <a:bodyPr>
            <a:normAutofit/>
          </a:bodyPr>
          <a:lstStyle/>
          <a:p>
            <a:r>
              <a:rPr lang="en-US" b="1" dirty="0"/>
              <a:t>The name “CRGP” reflects the origin of this peptide </a:t>
            </a:r>
            <a:r>
              <a:rPr lang="en-US" dirty="0"/>
              <a:t>from “alternative splicing” that produces</a:t>
            </a:r>
            <a:r>
              <a:rPr lang="en-US" dirty="0">
                <a:solidFill>
                  <a:srgbClr val="C00000"/>
                </a:solidFill>
              </a:rPr>
              <a:t> </a:t>
            </a:r>
            <a:r>
              <a:rPr lang="en-US" dirty="0"/>
              <a:t>a 38-amino acid peptide from the calcitonin gene.  </a:t>
            </a:r>
          </a:p>
          <a:p>
            <a:r>
              <a:rPr lang="en-US" dirty="0"/>
              <a:t>There are two isoforms of CGRP (</a:t>
            </a:r>
            <a:r>
              <a:rPr lang="en-US" dirty="0">
                <a:latin typeface="Symbol" pitchFamily="2" charset="2"/>
              </a:rPr>
              <a:t>a</a:t>
            </a:r>
            <a:r>
              <a:rPr lang="en-US" dirty="0"/>
              <a:t>-GCRP and </a:t>
            </a:r>
            <a:r>
              <a:rPr lang="en-US" dirty="0">
                <a:latin typeface="Symbol" pitchFamily="2" charset="2"/>
              </a:rPr>
              <a:t>b-</a:t>
            </a:r>
            <a:r>
              <a:rPr lang="en-US" dirty="0"/>
              <a:t>CGRP). The main isoform present in the </a:t>
            </a:r>
            <a:r>
              <a:rPr lang="en-US" dirty="0" err="1"/>
              <a:t>trigemino</a:t>
            </a:r>
            <a:r>
              <a:rPr lang="en-US" dirty="0"/>
              <a:t>-vascular system and brain is the </a:t>
            </a:r>
            <a:r>
              <a:rPr lang="en-US" dirty="0">
                <a:latin typeface="Symbol" pitchFamily="2" charset="2"/>
              </a:rPr>
              <a:t>a</a:t>
            </a:r>
            <a:r>
              <a:rPr lang="en-US" dirty="0"/>
              <a:t>-GCRP</a:t>
            </a:r>
          </a:p>
          <a:p>
            <a:pPr marL="0" indent="0">
              <a:buNone/>
            </a:pPr>
            <a:endParaRPr lang="en-US" dirty="0"/>
          </a:p>
          <a:p>
            <a:endParaRPr lang="en-US" dirty="0"/>
          </a:p>
        </p:txBody>
      </p:sp>
    </p:spTree>
    <p:extLst>
      <p:ext uri="{BB962C8B-B14F-4D97-AF65-F5344CB8AC3E}">
        <p14:creationId xmlns:p14="http://schemas.microsoft.com/office/powerpoint/2010/main" val="135307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08B4-5A98-46B5-722E-EE23E6219DB0}"/>
              </a:ext>
            </a:extLst>
          </p:cNvPr>
          <p:cNvSpPr>
            <a:spLocks noGrp="1"/>
          </p:cNvSpPr>
          <p:nvPr>
            <p:ph type="title"/>
          </p:nvPr>
        </p:nvSpPr>
        <p:spPr/>
        <p:txBody>
          <a:bodyPr/>
          <a:lstStyle/>
          <a:p>
            <a:pPr algn="ctr"/>
            <a:r>
              <a:rPr lang="en-US" b="1" dirty="0"/>
              <a:t>The role of T-cells and autoantibodies is unclear in migraine</a:t>
            </a:r>
          </a:p>
        </p:txBody>
      </p:sp>
      <p:sp>
        <p:nvSpPr>
          <p:cNvPr id="3" name="Content Placeholder 2">
            <a:extLst>
              <a:ext uri="{FF2B5EF4-FFF2-40B4-BE49-F238E27FC236}">
                <a16:creationId xmlns:a16="http://schemas.microsoft.com/office/drawing/2014/main" id="{88A59809-A518-4093-3459-EAC03D9B769F}"/>
              </a:ext>
            </a:extLst>
          </p:cNvPr>
          <p:cNvSpPr>
            <a:spLocks noGrp="1"/>
          </p:cNvSpPr>
          <p:nvPr>
            <p:ph idx="1"/>
          </p:nvPr>
        </p:nvSpPr>
        <p:spPr/>
        <p:txBody>
          <a:bodyPr/>
          <a:lstStyle/>
          <a:p>
            <a:r>
              <a:rPr lang="en-US" b="1" dirty="0"/>
              <a:t>T-cells have CRGP receptors </a:t>
            </a:r>
            <a:r>
              <a:rPr lang="en-US" dirty="0"/>
              <a:t>and may produce either  </a:t>
            </a:r>
            <a:r>
              <a:rPr lang="en-US" i="1" u="sng" dirty="0">
                <a:solidFill>
                  <a:srgbClr val="C00000"/>
                </a:solidFill>
              </a:rPr>
              <a:t>pro</a:t>
            </a:r>
            <a:r>
              <a:rPr lang="en-US" dirty="0"/>
              <a:t>- or </a:t>
            </a:r>
            <a:r>
              <a:rPr lang="en-US" i="1" u="sng" dirty="0">
                <a:solidFill>
                  <a:srgbClr val="C00000"/>
                </a:solidFill>
              </a:rPr>
              <a:t>anti</a:t>
            </a:r>
            <a:r>
              <a:rPr lang="en-US" dirty="0"/>
              <a:t>-inflammatory cytokines upon stimulation.</a:t>
            </a:r>
          </a:p>
          <a:p>
            <a:r>
              <a:rPr lang="en-US" dirty="0"/>
              <a:t>However, </a:t>
            </a:r>
            <a:r>
              <a:rPr lang="en-US" b="1" dirty="0"/>
              <a:t>changes in circulating cytokines </a:t>
            </a:r>
            <a:r>
              <a:rPr lang="en-US" dirty="0"/>
              <a:t>in either </a:t>
            </a:r>
            <a:r>
              <a:rPr lang="en-US" i="1" u="sng" dirty="0">
                <a:solidFill>
                  <a:srgbClr val="C00000"/>
                </a:solidFill>
              </a:rPr>
              <a:t>blood</a:t>
            </a:r>
            <a:r>
              <a:rPr lang="en-US" dirty="0"/>
              <a:t> or </a:t>
            </a:r>
            <a:r>
              <a:rPr lang="en-US" i="1" u="sng" dirty="0">
                <a:solidFill>
                  <a:srgbClr val="C00000"/>
                </a:solidFill>
              </a:rPr>
              <a:t>CSF</a:t>
            </a:r>
            <a:r>
              <a:rPr lang="en-US" dirty="0"/>
              <a:t> of patients during migraine are small, and their significance is questionable</a:t>
            </a:r>
          </a:p>
          <a:p>
            <a:r>
              <a:rPr lang="en-US" b="1" dirty="0"/>
              <a:t>This emphasizes our future need to focus the role of T-cells </a:t>
            </a:r>
            <a:r>
              <a:rPr lang="en-US" b="1" u="sng" dirty="0"/>
              <a:t>other than cytokines</a:t>
            </a:r>
            <a:r>
              <a:rPr lang="en-US" b="1" dirty="0"/>
              <a:t> in networks involving the dryness and fatigue of </a:t>
            </a:r>
            <a:r>
              <a:rPr lang="en-US" b="1" dirty="0" err="1"/>
              <a:t>SjD</a:t>
            </a:r>
            <a:endParaRPr lang="en-US" b="1" dirty="0"/>
          </a:p>
        </p:txBody>
      </p:sp>
      <p:sp>
        <p:nvSpPr>
          <p:cNvPr id="5" name="TextBox 4">
            <a:extLst>
              <a:ext uri="{FF2B5EF4-FFF2-40B4-BE49-F238E27FC236}">
                <a16:creationId xmlns:a16="http://schemas.microsoft.com/office/drawing/2014/main" id="{FDECA9FF-70F2-89E1-C71B-C053DED8C0A8}"/>
              </a:ext>
            </a:extLst>
          </p:cNvPr>
          <p:cNvSpPr txBox="1"/>
          <p:nvPr/>
        </p:nvSpPr>
        <p:spPr>
          <a:xfrm>
            <a:off x="4682838" y="1360114"/>
            <a:ext cx="6096000" cy="369332"/>
          </a:xfrm>
          <a:prstGeom prst="rect">
            <a:avLst/>
          </a:prstGeom>
          <a:noFill/>
        </p:spPr>
        <p:txBody>
          <a:bodyPr wrap="square">
            <a:spAutoFit/>
          </a:bodyPr>
          <a:lstStyle/>
          <a:p>
            <a:r>
              <a:rPr lang="en-US" b="1" i="1" dirty="0">
                <a:solidFill>
                  <a:srgbClr val="FF0000"/>
                </a:solidFill>
              </a:rPr>
              <a:t>__________________________</a:t>
            </a:r>
            <a:endParaRPr lang="en-US" dirty="0"/>
          </a:p>
        </p:txBody>
      </p:sp>
    </p:spTree>
    <p:extLst>
      <p:ext uri="{BB962C8B-B14F-4D97-AF65-F5344CB8AC3E}">
        <p14:creationId xmlns:p14="http://schemas.microsoft.com/office/powerpoint/2010/main" val="7199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554BE8-2513-887D-E50C-65C7842CC3C7}"/>
              </a:ext>
            </a:extLst>
          </p:cNvPr>
          <p:cNvPicPr>
            <a:picLocks noChangeAspect="1"/>
          </p:cNvPicPr>
          <p:nvPr/>
        </p:nvPicPr>
        <p:blipFill>
          <a:blip r:embed="rId2"/>
          <a:stretch>
            <a:fillRect/>
          </a:stretch>
        </p:blipFill>
        <p:spPr>
          <a:xfrm>
            <a:off x="5279217" y="437923"/>
            <a:ext cx="7110190" cy="6420077"/>
          </a:xfrm>
          <a:prstGeom prst="rect">
            <a:avLst/>
          </a:prstGeom>
        </p:spPr>
      </p:pic>
      <p:sp>
        <p:nvSpPr>
          <p:cNvPr id="13" name="Title 1">
            <a:extLst>
              <a:ext uri="{FF2B5EF4-FFF2-40B4-BE49-F238E27FC236}">
                <a16:creationId xmlns:a16="http://schemas.microsoft.com/office/drawing/2014/main" id="{3BDD3A59-1F5C-67F5-0812-A79D42A65C28}"/>
              </a:ext>
            </a:extLst>
          </p:cNvPr>
          <p:cNvSpPr>
            <a:spLocks noGrp="1"/>
          </p:cNvSpPr>
          <p:nvPr/>
        </p:nvSpPr>
        <p:spPr>
          <a:xfrm rot="10800000" flipV="1">
            <a:off x="411898" y="1107537"/>
            <a:ext cx="5194176" cy="4004660"/>
          </a:xfrm>
          <a:prstGeom prst="rect">
            <a:avLst/>
          </a:prstGeom>
        </p:spPr>
        <p:txBody>
          <a:bodyPr vert="horz"/>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200" dirty="0"/>
              <a:t>The initial target appears to a specific region of </a:t>
            </a:r>
            <a:r>
              <a:rPr lang="en-US" sz="3200" dirty="0" err="1"/>
              <a:t>dural</a:t>
            </a:r>
            <a:r>
              <a:rPr lang="en-US" sz="3200" dirty="0"/>
              <a:t> blood vessel in a peripheral nerve (VII):</a:t>
            </a:r>
            <a:br>
              <a:rPr lang="en-US" sz="3200" dirty="0"/>
            </a:br>
            <a:r>
              <a:rPr lang="en-US" sz="3200" dirty="0"/>
              <a:t>a. autoinflammatory</a:t>
            </a:r>
            <a:br>
              <a:rPr lang="en-US" sz="3200" dirty="0"/>
            </a:br>
            <a:r>
              <a:rPr lang="en-US" sz="3200" dirty="0"/>
              <a:t>such as degranulation of mast cells</a:t>
            </a:r>
            <a:br>
              <a:rPr lang="en-US" sz="3200" dirty="0"/>
            </a:br>
            <a:r>
              <a:rPr lang="en-US" sz="3200" dirty="0"/>
              <a:t>b. innate receptor to </a:t>
            </a:r>
            <a:br>
              <a:rPr lang="en-US" sz="3200" dirty="0"/>
            </a:br>
            <a:r>
              <a:rPr lang="en-US" sz="3200" dirty="0"/>
              <a:t>cytokine or </a:t>
            </a:r>
            <a:r>
              <a:rPr lang="en-US" sz="3200" dirty="0" err="1"/>
              <a:t>neurokine</a:t>
            </a:r>
            <a:br>
              <a:rPr lang="en-US" sz="3200" dirty="0"/>
            </a:br>
            <a:r>
              <a:rPr lang="en-US" sz="3200" dirty="0"/>
              <a:t>c. antibody driven </a:t>
            </a:r>
            <a:br>
              <a:rPr lang="en-US" sz="3200" dirty="0"/>
            </a:br>
            <a:r>
              <a:rPr lang="en-US" sz="3200" dirty="0"/>
              <a:t>from gut-immune axis</a:t>
            </a:r>
            <a:br>
              <a:rPr lang="en-US" sz="3200" dirty="0"/>
            </a:br>
            <a:endParaRPr lang="en-US" sz="3200" dirty="0"/>
          </a:p>
        </p:txBody>
      </p:sp>
      <p:sp>
        <p:nvSpPr>
          <p:cNvPr id="16" name="TextBox 15">
            <a:extLst>
              <a:ext uri="{FF2B5EF4-FFF2-40B4-BE49-F238E27FC236}">
                <a16:creationId xmlns:a16="http://schemas.microsoft.com/office/drawing/2014/main" id="{91EC4444-1C65-8B5E-8033-A37F3CEAB5DE}"/>
              </a:ext>
            </a:extLst>
          </p:cNvPr>
          <p:cNvSpPr txBox="1"/>
          <p:nvPr/>
        </p:nvSpPr>
        <p:spPr>
          <a:xfrm>
            <a:off x="5360894" y="2459815"/>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1304618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3419</TotalTime>
  <Words>2418</Words>
  <Application>Microsoft Macintosh PowerPoint</Application>
  <PresentationFormat>Widescreen</PresentationFormat>
  <Paragraphs>234</Paragraphs>
  <Slides>44</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Abadi MT Condensed Extra Bold</vt:lpstr>
      <vt:lpstr>Arial</vt:lpstr>
      <vt:lpstr>Arial Rounded MT Bold</vt:lpstr>
      <vt:lpstr>ArialMT</vt:lpstr>
      <vt:lpstr>Brush Script MT</vt:lpstr>
      <vt:lpstr>Calibri</vt:lpstr>
      <vt:lpstr>Calibri Light</vt:lpstr>
      <vt:lpstr>MuseoSans</vt:lpstr>
      <vt:lpstr>Symbol</vt:lpstr>
      <vt:lpstr>Times New Roman</vt:lpstr>
      <vt:lpstr>Wingdings</vt:lpstr>
      <vt:lpstr>Office Theme</vt:lpstr>
      <vt:lpstr>SJOGREN’S DISEASE (SjD) AND MIGRAINE:     An Interface of  Autoimmunity and Neurovascular Systems          </vt:lpstr>
      <vt:lpstr>I apologize that I cannot be there in person  to see many old friends  and meet the next generation of SjD leaders  __________________________                   (This may be the first SjD Foundation meeting that I have missed                        s                     since the initial meeting held 1986 in Copenhagen)</vt:lpstr>
      <vt:lpstr>Take Home Points - 1:  __________________________</vt:lpstr>
      <vt:lpstr>Take Home Points – 2: __________________________ </vt:lpstr>
      <vt:lpstr>There are two important neurokine targets        that have emerged from migraine studies  __________________________</vt:lpstr>
      <vt:lpstr>     Take Home Points -3:   Success in understanding migraines   may help develop new therapies for SjD patients __________________________   </vt:lpstr>
      <vt:lpstr>  “CGRP”- Calcitonin Related  Group Peptides  __________________________ </vt:lpstr>
      <vt:lpstr>The role of T-cells and autoantibodies is unclear in migraine</vt:lpstr>
      <vt:lpstr>PowerPoint Presentation</vt:lpstr>
      <vt:lpstr>The next key player is CGRP</vt:lpstr>
      <vt:lpstr>CGRP is released from nerves, binds to arterial smooth muscle, causes neurogenic vasodilation and then diffuses across the blood-brain barrier  to cause headache </vt:lpstr>
      <vt:lpstr>The inhibition of CGRP action  has revolutionized the treatment  of Migraine  _______________________</vt:lpstr>
      <vt:lpstr> Parasympathetic Vasodilation  enhanced by CGRP and SP  __________________________</vt:lpstr>
      <vt:lpstr>      Take Home Points – 4:   Different nerves store different vasoactive neurokines.  __________________________     </vt:lpstr>
      <vt:lpstr>CGRP, Substance P and VIP  are in Salivary and Lacrimal Glands  __________________________</vt:lpstr>
      <vt:lpstr>  Take Home Points – 5:    Another important target identified in migraine is          Pituitary Adenylate Cyclase-Activating Polypeptide (PACAP)  _________________________ </vt:lpstr>
      <vt:lpstr>Trigemino-cervical neurons responding to a trigemino-vascular nociceptive stimulus are modulated by  PACAP-based mechanisms  </vt:lpstr>
      <vt:lpstr>PACAP and VIP share the same receptors  ________________________________________</vt:lpstr>
      <vt:lpstr>Take Home Points – 6:   Possible PACP role in symptoms in SjD:  __________________________ </vt:lpstr>
      <vt:lpstr>                   Migraine in SjD Patients        __________________________</vt:lpstr>
      <vt:lpstr>  “A Study of Headaches and Migraine in SjD”   __________________________  W.C. Dick  et al  (Ann Rheum Dis. 1989;48:312)  Migraine was diagnosed in:  46% of SjD patients,  30% of Scleroderma patients 12% of RA patients,  11% of controls.   </vt:lpstr>
      <vt:lpstr>   And more recently by Hadjev (2008)  in the Scandanavian cohort “Headache in primary Sjögren’s Disease:  a Prevalence Study”  Acta Neurologica Scandinavica /  Volume 118, Issue 3 / p. 189-192  __________________________  In 133 of the primary SjD patients evaluated… 104 had headache.   There was no increase in migraine in RA patients.  No association was noted with the clinical and laboratory manifestations of the Sjogren’s Disease.    </vt:lpstr>
      <vt:lpstr>Back to SjD …  __________________________</vt:lpstr>
      <vt:lpstr>PowerPoint Presentation</vt:lpstr>
      <vt:lpstr>PowerPoint Presentation</vt:lpstr>
      <vt:lpstr>Confocal microscopy show similar changes  in both SjD or  Migraine patients… __________________________</vt:lpstr>
      <vt:lpstr>  Although acini and ducts are present,       they appear “non-functional” as shown by their       disoriented aquaporin molecules.  __________________________  </vt:lpstr>
      <vt:lpstr>_______________________________________ PCAP regulates neural transcription within the  hypothalamus, limbic system and mnemonic system.  It also has a role in stress regulation,  affective processing, and cognition.</vt:lpstr>
      <vt:lpstr>The Sensory and Parasympathetic fibers from the lacrimal gland  pass through the trigeminal nerve where they are  influenced by CGRP and PACAP.</vt:lpstr>
      <vt:lpstr>Summary – 1:  __________________________</vt:lpstr>
      <vt:lpstr>Summary – 2:  __________________________</vt:lpstr>
      <vt:lpstr>Summary – 3:  __________________________</vt:lpstr>
      <vt:lpstr>PowerPoint Presentation</vt:lpstr>
      <vt:lpstr>The Immune System is the “6th sense.”  __________________________</vt:lpstr>
      <vt:lpstr>PowerPoint Presentation</vt:lpstr>
      <vt:lpstr>  The Danger Hypothesis –  (Matzinger et al, 1994)  Ann. Rev Immunol 12:991-1045  __________________________ </vt:lpstr>
      <vt:lpstr>PowerPoint Presentation</vt:lpstr>
      <vt:lpstr>Time does not permit more detail</vt:lpstr>
      <vt:lpstr>PowerPoint Presentation</vt:lpstr>
      <vt:lpstr>PowerPoint Presentation</vt:lpstr>
      <vt:lpstr>PowerPoint Presentation</vt:lpstr>
      <vt:lpstr>What is a migraine?</vt:lpstr>
      <vt:lpstr>Response to therapy indicates an inflammatory cause of migraine</vt:lpstr>
      <vt:lpstr>The CGRP  diffuses across the blood-brain barrier  and causes vasodilation and headache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Fox M.D.</dc:creator>
  <cp:lastModifiedBy>Robert Fox M.D.</cp:lastModifiedBy>
  <cp:revision>91</cp:revision>
  <dcterms:created xsi:type="dcterms:W3CDTF">2022-08-13T18:30:11Z</dcterms:created>
  <dcterms:modified xsi:type="dcterms:W3CDTF">2022-08-29T04:17:12Z</dcterms:modified>
</cp:coreProperties>
</file>